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79" r:id="rId3"/>
    <p:sldId id="328" r:id="rId4"/>
    <p:sldId id="329" r:id="rId5"/>
    <p:sldId id="330" r:id="rId6"/>
    <p:sldId id="320" r:id="rId7"/>
    <p:sldId id="321" r:id="rId8"/>
    <p:sldId id="322" r:id="rId9"/>
    <p:sldId id="332" r:id="rId10"/>
    <p:sldId id="331" r:id="rId11"/>
    <p:sldId id="324" r:id="rId12"/>
    <p:sldId id="325" r:id="rId13"/>
    <p:sldId id="261" r:id="rId14"/>
    <p:sldId id="259" r:id="rId15"/>
    <p:sldId id="258" r:id="rId16"/>
    <p:sldId id="262" r:id="rId17"/>
    <p:sldId id="288" r:id="rId18"/>
    <p:sldId id="273" r:id="rId19"/>
    <p:sldId id="280" r:id="rId20"/>
    <p:sldId id="281" r:id="rId21"/>
    <p:sldId id="300" r:id="rId22"/>
    <p:sldId id="305" r:id="rId23"/>
    <p:sldId id="301" r:id="rId24"/>
    <p:sldId id="282" r:id="rId25"/>
    <p:sldId id="299" r:id="rId26"/>
    <p:sldId id="296" r:id="rId27"/>
    <p:sldId id="297" r:id="rId28"/>
    <p:sldId id="294" r:id="rId29"/>
    <p:sldId id="295" r:id="rId30"/>
    <p:sldId id="306" r:id="rId31"/>
    <p:sldId id="307" r:id="rId32"/>
    <p:sldId id="289" r:id="rId33"/>
    <p:sldId id="290" r:id="rId34"/>
    <p:sldId id="291" r:id="rId35"/>
    <p:sldId id="263" r:id="rId36"/>
    <p:sldId id="286" r:id="rId37"/>
    <p:sldId id="278" r:id="rId38"/>
    <p:sldId id="333" r:id="rId39"/>
    <p:sldId id="334" r:id="rId40"/>
    <p:sldId id="319" r:id="rId41"/>
    <p:sldId id="304" r:id="rId42"/>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3" d="100"/>
          <a:sy n="113" d="100"/>
        </p:scale>
        <p:origin x="-1563" y="-51"/>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9F4973-C232-48C3-93C1-54A6C4374995}" type="datetimeFigureOut">
              <a:rPr lang="de-DE" smtClean="0"/>
              <a:t>14.12.2017</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66DDC9-D5CD-4F7F-8760-2E80B3F5E6CF}" type="slidenum">
              <a:rPr lang="de-DE" smtClean="0"/>
              <a:t>‹Nr.›</a:t>
            </a:fld>
            <a:endParaRPr lang="de-DE"/>
          </a:p>
        </p:txBody>
      </p:sp>
    </p:spTree>
    <p:extLst>
      <p:ext uri="{BB962C8B-B14F-4D97-AF65-F5344CB8AC3E}">
        <p14:creationId xmlns:p14="http://schemas.microsoft.com/office/powerpoint/2010/main" val="3817732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766DDC9-D5CD-4F7F-8760-2E80B3F5E6CF}" type="slidenum">
              <a:rPr lang="de-DE" smtClean="0"/>
              <a:t>16</a:t>
            </a:fld>
            <a:endParaRPr lang="de-DE"/>
          </a:p>
        </p:txBody>
      </p:sp>
    </p:spTree>
    <p:extLst>
      <p:ext uri="{BB962C8B-B14F-4D97-AF65-F5344CB8AC3E}">
        <p14:creationId xmlns:p14="http://schemas.microsoft.com/office/powerpoint/2010/main" val="1452206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766DDC9-D5CD-4F7F-8760-2E80B3F5E6CF}" type="slidenum">
              <a:rPr lang="de-DE" smtClean="0"/>
              <a:t>32</a:t>
            </a:fld>
            <a:endParaRPr lang="de-DE"/>
          </a:p>
        </p:txBody>
      </p:sp>
    </p:spTree>
    <p:extLst>
      <p:ext uri="{BB962C8B-B14F-4D97-AF65-F5344CB8AC3E}">
        <p14:creationId xmlns:p14="http://schemas.microsoft.com/office/powerpoint/2010/main" val="1497084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766DDC9-D5CD-4F7F-8760-2E80B3F5E6CF}" type="slidenum">
              <a:rPr lang="de-DE" smtClean="0"/>
              <a:t>36</a:t>
            </a:fld>
            <a:endParaRPr lang="de-DE"/>
          </a:p>
        </p:txBody>
      </p:sp>
    </p:spTree>
    <p:extLst>
      <p:ext uri="{BB962C8B-B14F-4D97-AF65-F5344CB8AC3E}">
        <p14:creationId xmlns:p14="http://schemas.microsoft.com/office/powerpoint/2010/main" val="1036267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926ABC5D-BDCE-49AE-83DD-C603669E93E1}" type="datetimeFigureOut">
              <a:rPr lang="de-DE" smtClean="0"/>
              <a:t>14.12.2017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EEA2B05-5B49-49F7-BA33-DF47CF680FE8}" type="slidenum">
              <a:rPr lang="de-DE" smtClean="0"/>
              <a:t>‹Nr.›</a:t>
            </a:fld>
            <a:endParaRPr lang="de-DE"/>
          </a:p>
        </p:txBody>
      </p:sp>
    </p:spTree>
    <p:extLst>
      <p:ext uri="{BB962C8B-B14F-4D97-AF65-F5344CB8AC3E}">
        <p14:creationId xmlns:p14="http://schemas.microsoft.com/office/powerpoint/2010/main" val="1902037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926ABC5D-BDCE-49AE-83DD-C603669E93E1}" type="datetimeFigureOut">
              <a:rPr lang="de-DE" smtClean="0"/>
              <a:t>14.12.2017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EEA2B05-5B49-49F7-BA33-DF47CF680FE8}" type="slidenum">
              <a:rPr lang="de-DE" smtClean="0"/>
              <a:t>‹Nr.›</a:t>
            </a:fld>
            <a:endParaRPr lang="de-DE"/>
          </a:p>
        </p:txBody>
      </p:sp>
    </p:spTree>
    <p:extLst>
      <p:ext uri="{BB962C8B-B14F-4D97-AF65-F5344CB8AC3E}">
        <p14:creationId xmlns:p14="http://schemas.microsoft.com/office/powerpoint/2010/main" val="3763410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926ABC5D-BDCE-49AE-83DD-C603669E93E1}" type="datetimeFigureOut">
              <a:rPr lang="de-DE" smtClean="0"/>
              <a:t>14.12.2017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EEA2B05-5B49-49F7-BA33-DF47CF680FE8}" type="slidenum">
              <a:rPr lang="de-DE" smtClean="0"/>
              <a:t>‹Nr.›</a:t>
            </a:fld>
            <a:endParaRPr lang="de-DE"/>
          </a:p>
        </p:txBody>
      </p:sp>
    </p:spTree>
    <p:extLst>
      <p:ext uri="{BB962C8B-B14F-4D97-AF65-F5344CB8AC3E}">
        <p14:creationId xmlns:p14="http://schemas.microsoft.com/office/powerpoint/2010/main" val="1125707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926ABC5D-BDCE-49AE-83DD-C603669E93E1}" type="datetimeFigureOut">
              <a:rPr lang="de-DE" smtClean="0"/>
              <a:t>14.12.2017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EEA2B05-5B49-49F7-BA33-DF47CF680FE8}" type="slidenum">
              <a:rPr lang="de-DE" smtClean="0"/>
              <a:t>‹Nr.›</a:t>
            </a:fld>
            <a:endParaRPr lang="de-DE"/>
          </a:p>
        </p:txBody>
      </p:sp>
    </p:spTree>
    <p:extLst>
      <p:ext uri="{BB962C8B-B14F-4D97-AF65-F5344CB8AC3E}">
        <p14:creationId xmlns:p14="http://schemas.microsoft.com/office/powerpoint/2010/main" val="3414581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926ABC5D-BDCE-49AE-83DD-C603669E93E1}" type="datetimeFigureOut">
              <a:rPr lang="de-DE" smtClean="0"/>
              <a:t>14.12.2017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EEA2B05-5B49-49F7-BA33-DF47CF680FE8}" type="slidenum">
              <a:rPr lang="de-DE" smtClean="0"/>
              <a:t>‹Nr.›</a:t>
            </a:fld>
            <a:endParaRPr lang="de-DE"/>
          </a:p>
        </p:txBody>
      </p:sp>
    </p:spTree>
    <p:extLst>
      <p:ext uri="{BB962C8B-B14F-4D97-AF65-F5344CB8AC3E}">
        <p14:creationId xmlns:p14="http://schemas.microsoft.com/office/powerpoint/2010/main" val="2569261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926ABC5D-BDCE-49AE-83DD-C603669E93E1}" type="datetimeFigureOut">
              <a:rPr lang="de-DE" smtClean="0"/>
              <a:t>14.12.2017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EEA2B05-5B49-49F7-BA33-DF47CF680FE8}" type="slidenum">
              <a:rPr lang="de-DE" smtClean="0"/>
              <a:t>‹Nr.›</a:t>
            </a:fld>
            <a:endParaRPr lang="de-DE"/>
          </a:p>
        </p:txBody>
      </p:sp>
    </p:spTree>
    <p:extLst>
      <p:ext uri="{BB962C8B-B14F-4D97-AF65-F5344CB8AC3E}">
        <p14:creationId xmlns:p14="http://schemas.microsoft.com/office/powerpoint/2010/main" val="1746827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926ABC5D-BDCE-49AE-83DD-C603669E93E1}" type="datetimeFigureOut">
              <a:rPr lang="de-DE" smtClean="0"/>
              <a:t>14.12.2017</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5EEA2B05-5B49-49F7-BA33-DF47CF680FE8}" type="slidenum">
              <a:rPr lang="de-DE" smtClean="0"/>
              <a:t>‹Nr.›</a:t>
            </a:fld>
            <a:endParaRPr lang="de-DE"/>
          </a:p>
        </p:txBody>
      </p:sp>
    </p:spTree>
    <p:extLst>
      <p:ext uri="{BB962C8B-B14F-4D97-AF65-F5344CB8AC3E}">
        <p14:creationId xmlns:p14="http://schemas.microsoft.com/office/powerpoint/2010/main" val="1454981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926ABC5D-BDCE-49AE-83DD-C603669E93E1}" type="datetimeFigureOut">
              <a:rPr lang="de-DE" smtClean="0"/>
              <a:t>14.12.2017</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5EEA2B05-5B49-49F7-BA33-DF47CF680FE8}" type="slidenum">
              <a:rPr lang="de-DE" smtClean="0"/>
              <a:t>‹Nr.›</a:t>
            </a:fld>
            <a:endParaRPr lang="de-DE"/>
          </a:p>
        </p:txBody>
      </p:sp>
    </p:spTree>
    <p:extLst>
      <p:ext uri="{BB962C8B-B14F-4D97-AF65-F5344CB8AC3E}">
        <p14:creationId xmlns:p14="http://schemas.microsoft.com/office/powerpoint/2010/main" val="1819074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26ABC5D-BDCE-49AE-83DD-C603669E93E1}" type="datetimeFigureOut">
              <a:rPr lang="de-DE" smtClean="0"/>
              <a:t>14.12.2017</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5EEA2B05-5B49-49F7-BA33-DF47CF680FE8}" type="slidenum">
              <a:rPr lang="de-DE" smtClean="0"/>
              <a:t>‹Nr.›</a:t>
            </a:fld>
            <a:endParaRPr lang="de-DE"/>
          </a:p>
        </p:txBody>
      </p:sp>
    </p:spTree>
    <p:extLst>
      <p:ext uri="{BB962C8B-B14F-4D97-AF65-F5344CB8AC3E}">
        <p14:creationId xmlns:p14="http://schemas.microsoft.com/office/powerpoint/2010/main" val="155575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926ABC5D-BDCE-49AE-83DD-C603669E93E1}" type="datetimeFigureOut">
              <a:rPr lang="de-DE" smtClean="0"/>
              <a:t>14.12.2017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EEA2B05-5B49-49F7-BA33-DF47CF680FE8}" type="slidenum">
              <a:rPr lang="de-DE" smtClean="0"/>
              <a:t>‹Nr.›</a:t>
            </a:fld>
            <a:endParaRPr lang="de-DE"/>
          </a:p>
        </p:txBody>
      </p:sp>
    </p:spTree>
    <p:extLst>
      <p:ext uri="{BB962C8B-B14F-4D97-AF65-F5344CB8AC3E}">
        <p14:creationId xmlns:p14="http://schemas.microsoft.com/office/powerpoint/2010/main" val="1329152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926ABC5D-BDCE-49AE-83DD-C603669E93E1}" type="datetimeFigureOut">
              <a:rPr lang="de-DE" smtClean="0"/>
              <a:t>14.12.2017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EEA2B05-5B49-49F7-BA33-DF47CF680FE8}" type="slidenum">
              <a:rPr lang="de-DE" smtClean="0"/>
              <a:t>‹Nr.›</a:t>
            </a:fld>
            <a:endParaRPr lang="de-DE"/>
          </a:p>
        </p:txBody>
      </p:sp>
    </p:spTree>
    <p:extLst>
      <p:ext uri="{BB962C8B-B14F-4D97-AF65-F5344CB8AC3E}">
        <p14:creationId xmlns:p14="http://schemas.microsoft.com/office/powerpoint/2010/main" val="1084178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6ABC5D-BDCE-49AE-83DD-C603669E93E1}" type="datetimeFigureOut">
              <a:rPr lang="de-DE" smtClean="0"/>
              <a:t>14.12.2017</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EA2B05-5B49-49F7-BA33-DF47CF680FE8}" type="slidenum">
              <a:rPr lang="de-DE" smtClean="0"/>
              <a:t>‹Nr.›</a:t>
            </a:fld>
            <a:endParaRPr lang="de-DE"/>
          </a:p>
        </p:txBody>
      </p:sp>
    </p:spTree>
    <p:extLst>
      <p:ext uri="{BB962C8B-B14F-4D97-AF65-F5344CB8AC3E}">
        <p14:creationId xmlns:p14="http://schemas.microsoft.com/office/powerpoint/2010/main" val="38073934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jpeg"/><Relationship Id="rId3" Type="http://schemas.microsoft.com/office/2007/relationships/media" Target="../media/media2.wav"/><Relationship Id="rId7"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media3.wav"/><Relationship Id="rId5" Type="http://schemas.microsoft.com/office/2007/relationships/media" Target="../media/media3.wav"/><Relationship Id="rId4" Type="http://schemas.openxmlformats.org/officeDocument/2006/relationships/audio" Target="../media/media2.wav"/><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Layout" Target="../slideLayouts/slideLayout2.xml"/><Relationship Id="rId4" Type="http://schemas.openxmlformats.org/officeDocument/2006/relationships/image" Target="../media/image42.tiff"/></Relationships>
</file>

<file path=ppt/slides/_rels/slide23.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tiff"/><Relationship Id="rId1" Type="http://schemas.openxmlformats.org/officeDocument/2006/relationships/slideLayout" Target="../slideLayouts/slideLayout2.xml"/><Relationship Id="rId5" Type="http://schemas.openxmlformats.org/officeDocument/2006/relationships/image" Target="../media/image47.tiff"/><Relationship Id="rId4" Type="http://schemas.openxmlformats.org/officeDocument/2006/relationships/image" Target="../media/image46.tiff"/></Relationships>
</file>

<file path=ppt/slides/_rels/slide25.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tiff"/><Relationship Id="rId1" Type="http://schemas.openxmlformats.org/officeDocument/2006/relationships/slideLayout" Target="../slideLayouts/slideLayout2.xml"/><Relationship Id="rId4" Type="http://schemas.openxmlformats.org/officeDocument/2006/relationships/image" Target="../media/image50.tiff"/></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55.tiff"/><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58.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60.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image" Target="../media/image62.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6.tiff"/><Relationship Id="rId4" Type="http://schemas.openxmlformats.org/officeDocument/2006/relationships/image" Target="../media/image65.tiff"/></Relationships>
</file>

<file path=ppt/slides/_rels/slide33.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image" Target="../media/image67.tiff"/><Relationship Id="rId1" Type="http://schemas.openxmlformats.org/officeDocument/2006/relationships/slideLayout" Target="../slideLayouts/slideLayout2.xml"/><Relationship Id="rId4" Type="http://schemas.openxmlformats.org/officeDocument/2006/relationships/image" Target="../media/image69.tiff"/></Relationships>
</file>

<file path=ppt/slides/_rels/slide34.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audio" Target="../media/media7.wav"/><Relationship Id="rId13" Type="http://schemas.microsoft.com/office/2007/relationships/media" Target="../media/media3.wav"/><Relationship Id="rId18" Type="http://schemas.openxmlformats.org/officeDocument/2006/relationships/image" Target="../media/image2.png"/><Relationship Id="rId3" Type="http://schemas.microsoft.com/office/2007/relationships/media" Target="../media/media5.wav"/><Relationship Id="rId7" Type="http://schemas.microsoft.com/office/2007/relationships/media" Target="../media/media7.wav"/><Relationship Id="rId12" Type="http://schemas.openxmlformats.org/officeDocument/2006/relationships/audio" Target="../media/media9.wav"/><Relationship Id="rId17" Type="http://schemas.openxmlformats.org/officeDocument/2006/relationships/slideLayout" Target="../slideLayouts/slideLayout2.xml"/><Relationship Id="rId2" Type="http://schemas.openxmlformats.org/officeDocument/2006/relationships/audio" Target="../media/media4.wav"/><Relationship Id="rId16" Type="http://schemas.openxmlformats.org/officeDocument/2006/relationships/audio" Target="../media/media10.wav"/><Relationship Id="rId1" Type="http://schemas.microsoft.com/office/2007/relationships/media" Target="../media/media4.wav"/><Relationship Id="rId6" Type="http://schemas.openxmlformats.org/officeDocument/2006/relationships/audio" Target="../media/media6.wav"/><Relationship Id="rId11" Type="http://schemas.microsoft.com/office/2007/relationships/media" Target="../media/media9.wav"/><Relationship Id="rId5" Type="http://schemas.microsoft.com/office/2007/relationships/media" Target="../media/media6.wav"/><Relationship Id="rId15" Type="http://schemas.microsoft.com/office/2007/relationships/media" Target="../media/media10.wav"/><Relationship Id="rId10" Type="http://schemas.openxmlformats.org/officeDocument/2006/relationships/audio" Target="../media/media8.wav"/><Relationship Id="rId4" Type="http://schemas.openxmlformats.org/officeDocument/2006/relationships/audio" Target="../media/media5.wav"/><Relationship Id="rId9" Type="http://schemas.microsoft.com/office/2007/relationships/media" Target="../media/media8.wav"/><Relationship Id="rId14" Type="http://schemas.openxmlformats.org/officeDocument/2006/relationships/audio" Target="../media/media3.wav"/></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image" Target="../media/image76.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3568" y="1484784"/>
            <a:ext cx="7772400" cy="1470025"/>
          </a:xfrm>
        </p:spPr>
        <p:txBody>
          <a:bodyPr>
            <a:normAutofit fontScale="90000"/>
          </a:bodyPr>
          <a:lstStyle/>
          <a:p>
            <a:r>
              <a:rPr lang="en-US" b="1" dirty="0" smtClean="0"/>
              <a:t>Viscoelastic internal damping </a:t>
            </a:r>
            <a:br>
              <a:rPr lang="en-US" b="1" dirty="0" smtClean="0"/>
            </a:br>
            <a:r>
              <a:rPr lang="en-US" b="1" dirty="0" smtClean="0"/>
              <a:t>finite-difference model </a:t>
            </a:r>
            <a:br>
              <a:rPr lang="en-US" b="1" dirty="0" smtClean="0"/>
            </a:br>
            <a:r>
              <a:rPr lang="en-US" b="1" dirty="0" smtClean="0"/>
              <a:t>for musical instruments </a:t>
            </a:r>
            <a:br>
              <a:rPr lang="en-US" b="1" dirty="0" smtClean="0"/>
            </a:br>
            <a:r>
              <a:rPr lang="en-US" b="1" dirty="0" smtClean="0"/>
              <a:t>physical model sound production</a:t>
            </a:r>
            <a:endParaRPr lang="de-DE" dirty="0"/>
          </a:p>
        </p:txBody>
      </p:sp>
      <p:sp>
        <p:nvSpPr>
          <p:cNvPr id="3" name="Untertitel 2"/>
          <p:cNvSpPr>
            <a:spLocks noGrp="1"/>
          </p:cNvSpPr>
          <p:nvPr>
            <p:ph type="subTitle" idx="1"/>
          </p:nvPr>
        </p:nvSpPr>
        <p:spPr>
          <a:xfrm>
            <a:off x="1331640" y="4149080"/>
            <a:ext cx="6400800" cy="1752600"/>
          </a:xfrm>
        </p:spPr>
        <p:txBody>
          <a:bodyPr/>
          <a:lstStyle/>
          <a:p>
            <a:r>
              <a:rPr lang="de-DE" dirty="0" smtClean="0"/>
              <a:t>Rolf Bader</a:t>
            </a:r>
          </a:p>
          <a:p>
            <a:r>
              <a:rPr lang="de-DE" dirty="0" smtClean="0"/>
              <a:t>Institute </a:t>
            </a:r>
            <a:r>
              <a:rPr lang="de-DE" dirty="0" err="1" smtClean="0"/>
              <a:t>of</a:t>
            </a:r>
            <a:r>
              <a:rPr lang="de-DE" dirty="0" smtClean="0"/>
              <a:t> </a:t>
            </a:r>
            <a:r>
              <a:rPr lang="de-DE" dirty="0" err="1" smtClean="0"/>
              <a:t>Systematic</a:t>
            </a:r>
            <a:r>
              <a:rPr lang="de-DE" dirty="0" smtClean="0"/>
              <a:t> </a:t>
            </a:r>
            <a:r>
              <a:rPr lang="de-DE" dirty="0" err="1" smtClean="0"/>
              <a:t>Musicology</a:t>
            </a:r>
            <a:endParaRPr lang="de-DE" dirty="0" smtClean="0"/>
          </a:p>
          <a:p>
            <a:r>
              <a:rPr lang="de-DE" dirty="0" smtClean="0"/>
              <a:t>University </a:t>
            </a:r>
            <a:r>
              <a:rPr lang="de-DE" dirty="0" err="1" smtClean="0"/>
              <a:t>of</a:t>
            </a:r>
            <a:r>
              <a:rPr lang="de-DE" dirty="0" smtClean="0"/>
              <a:t> Hamburg</a:t>
            </a:r>
            <a:endParaRPr lang="de-DE" dirty="0"/>
          </a:p>
        </p:txBody>
      </p:sp>
    </p:spTree>
    <p:extLst>
      <p:ext uri="{BB962C8B-B14F-4D97-AF65-F5344CB8AC3E}">
        <p14:creationId xmlns:p14="http://schemas.microsoft.com/office/powerpoint/2010/main" val="1035633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Kinds </a:t>
            </a:r>
            <a:r>
              <a:rPr lang="de-DE" dirty="0" err="1" smtClean="0"/>
              <a:t>of</a:t>
            </a:r>
            <a:r>
              <a:rPr lang="de-DE" dirty="0" smtClean="0"/>
              <a:t> </a:t>
            </a:r>
            <a:r>
              <a:rPr lang="de-DE" dirty="0" err="1" smtClean="0"/>
              <a:t>damping</a:t>
            </a:r>
            <a:endParaRPr lang="de-DE" dirty="0"/>
          </a:p>
        </p:txBody>
      </p:sp>
      <p:sp>
        <p:nvSpPr>
          <p:cNvPr id="3" name="Inhaltsplatzhalter 2"/>
          <p:cNvSpPr>
            <a:spLocks noGrp="1"/>
          </p:cNvSpPr>
          <p:nvPr>
            <p:ph idx="1"/>
          </p:nvPr>
        </p:nvSpPr>
        <p:spPr>
          <a:xfrm>
            <a:off x="395536" y="1196752"/>
            <a:ext cx="8229600" cy="4525963"/>
          </a:xfrm>
        </p:spPr>
        <p:txBody>
          <a:bodyPr>
            <a:normAutofit/>
          </a:bodyPr>
          <a:lstStyle/>
          <a:p>
            <a:pPr marL="0" indent="0">
              <a:buNone/>
            </a:pPr>
            <a:r>
              <a:rPr lang="de-DE" sz="2400" dirty="0" err="1" smtClean="0"/>
              <a:t>One</a:t>
            </a:r>
            <a:r>
              <a:rPr lang="de-DE" sz="2400" dirty="0" smtClean="0"/>
              <a:t> </a:t>
            </a:r>
            <a:r>
              <a:rPr lang="de-DE" sz="2400" dirty="0" err="1" smtClean="0"/>
              <a:t>damping</a:t>
            </a:r>
            <a:r>
              <a:rPr lang="de-DE" sz="2400" dirty="0" smtClean="0"/>
              <a:t> </a:t>
            </a:r>
            <a:r>
              <a:rPr lang="de-DE" sz="2400" dirty="0" err="1" smtClean="0"/>
              <a:t>parameter</a:t>
            </a:r>
            <a:endParaRPr lang="de-DE" sz="2400" dirty="0" smtClean="0"/>
          </a:p>
          <a:p>
            <a:pPr marL="0" indent="0">
              <a:buNone/>
            </a:pPr>
            <a:endParaRPr lang="de-DE" sz="2400" dirty="0" smtClean="0"/>
          </a:p>
          <a:p>
            <a:pPr marL="0" indent="0">
              <a:buNone/>
            </a:pPr>
            <a:endParaRPr lang="de-DE" sz="2400" dirty="0" smtClean="0"/>
          </a:p>
          <a:p>
            <a:pPr marL="0" indent="0">
              <a:buNone/>
            </a:pPr>
            <a:r>
              <a:rPr lang="de-DE" sz="2400" dirty="0" err="1" smtClean="0"/>
              <a:t>Frequency-dependent</a:t>
            </a:r>
            <a:r>
              <a:rPr lang="de-DE" sz="2400" dirty="0" smtClean="0"/>
              <a:t> </a:t>
            </a:r>
            <a:r>
              <a:rPr lang="de-DE" sz="2400" dirty="0" err="1" smtClean="0"/>
              <a:t>damping</a:t>
            </a:r>
            <a:r>
              <a:rPr lang="de-DE" sz="2400" dirty="0" smtClean="0"/>
              <a:t> </a:t>
            </a:r>
            <a:r>
              <a:rPr lang="de-DE" sz="2400" dirty="0" err="1" smtClean="0"/>
              <a:t>spectrum</a:t>
            </a:r>
            <a:endParaRPr lang="de-DE" sz="2400" dirty="0" smtClean="0"/>
          </a:p>
          <a:p>
            <a:endParaRPr lang="de-DE" sz="2400" dirty="0" smtClean="0"/>
          </a:p>
          <a:p>
            <a:endParaRPr lang="de-DE" sz="24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628800"/>
            <a:ext cx="4122693" cy="848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69" y="3068960"/>
            <a:ext cx="7930779" cy="101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Gerade Verbindung mit Pfeil 8"/>
          <p:cNvCxnSpPr/>
          <p:nvPr/>
        </p:nvCxnSpPr>
        <p:spPr>
          <a:xfrm>
            <a:off x="3491880" y="1628800"/>
            <a:ext cx="216024"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p:nvPr/>
        </p:nvCxnSpPr>
        <p:spPr>
          <a:xfrm>
            <a:off x="899592" y="2996952"/>
            <a:ext cx="144016"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hteck 11"/>
          <p:cNvSpPr/>
          <p:nvPr/>
        </p:nvSpPr>
        <p:spPr>
          <a:xfrm>
            <a:off x="4453217" y="3244334"/>
            <a:ext cx="237566" cy="369332"/>
          </a:xfrm>
          <a:prstGeom prst="rect">
            <a:avLst/>
          </a:prstGeom>
        </p:spPr>
        <p:txBody>
          <a:bodyPr wrap="none">
            <a:spAutoFit/>
          </a:bodyPr>
          <a:lstStyle/>
          <a:p>
            <a:r>
              <a:rPr lang="de-DE" dirty="0"/>
              <a:t> </a:t>
            </a:r>
          </a:p>
        </p:txBody>
      </p:sp>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4213" y="4044108"/>
            <a:ext cx="3165030" cy="2105800"/>
          </a:xfrm>
          <a:prstGeom prst="rect">
            <a:avLst/>
          </a:prstGeom>
        </p:spPr>
      </p:pic>
      <p:pic>
        <p:nvPicPr>
          <p:cNvPr id="14" name="Grafik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552" y="4044108"/>
            <a:ext cx="3221545" cy="2143402"/>
          </a:xfrm>
          <a:prstGeom prst="rect">
            <a:avLst/>
          </a:prstGeom>
        </p:spPr>
      </p:pic>
      <p:sp>
        <p:nvSpPr>
          <p:cNvPr id="15" name="Textfeld 14"/>
          <p:cNvSpPr txBox="1"/>
          <p:nvPr/>
        </p:nvSpPr>
        <p:spPr>
          <a:xfrm>
            <a:off x="251520" y="6309320"/>
            <a:ext cx="8784976" cy="369332"/>
          </a:xfrm>
          <a:prstGeom prst="rect">
            <a:avLst/>
          </a:prstGeom>
          <a:noFill/>
        </p:spPr>
        <p:txBody>
          <a:bodyPr wrap="square" rtlCol="0">
            <a:spAutoFit/>
          </a:bodyPr>
          <a:lstStyle/>
          <a:p>
            <a:r>
              <a:rPr lang="de-DE" dirty="0" err="1" smtClean="0"/>
              <a:t>Spectra</a:t>
            </a:r>
            <a:r>
              <a:rPr lang="de-DE" dirty="0" smtClean="0"/>
              <a:t> </a:t>
            </a:r>
            <a:r>
              <a:rPr lang="de-DE" dirty="0" err="1" smtClean="0"/>
              <a:t>when</a:t>
            </a:r>
            <a:r>
              <a:rPr lang="de-DE" dirty="0" smtClean="0"/>
              <a:t> </a:t>
            </a:r>
            <a:r>
              <a:rPr lang="de-DE" dirty="0" err="1" smtClean="0"/>
              <a:t>knocking</a:t>
            </a:r>
            <a:r>
              <a:rPr lang="de-DE" dirty="0" smtClean="0"/>
              <a:t> on </a:t>
            </a:r>
            <a:r>
              <a:rPr lang="de-DE" dirty="0" err="1" smtClean="0"/>
              <a:t>wooden</a:t>
            </a:r>
            <a:r>
              <a:rPr lang="de-DE" dirty="0" smtClean="0"/>
              <a:t> </a:t>
            </a:r>
            <a:r>
              <a:rPr lang="de-DE" dirty="0" err="1" smtClean="0"/>
              <a:t>plate</a:t>
            </a:r>
            <a:r>
              <a:rPr lang="de-DE" dirty="0" smtClean="0"/>
              <a:t> 30x30cm (</a:t>
            </a:r>
            <a:r>
              <a:rPr lang="de-DE" dirty="0" err="1" smtClean="0"/>
              <a:t>left</a:t>
            </a:r>
            <a:r>
              <a:rPr lang="de-DE" dirty="0" smtClean="0"/>
              <a:t>) </a:t>
            </a:r>
            <a:r>
              <a:rPr lang="de-DE" dirty="0" err="1" smtClean="0"/>
              <a:t>before</a:t>
            </a:r>
            <a:r>
              <a:rPr lang="de-DE" dirty="0" smtClean="0"/>
              <a:t> </a:t>
            </a:r>
            <a:r>
              <a:rPr lang="de-DE" dirty="0" err="1" smtClean="0"/>
              <a:t>and</a:t>
            </a:r>
            <a:r>
              <a:rPr lang="de-DE" dirty="0" smtClean="0"/>
              <a:t> (</a:t>
            </a:r>
            <a:r>
              <a:rPr lang="de-DE" dirty="0" err="1" smtClean="0"/>
              <a:t>right</a:t>
            </a:r>
            <a:r>
              <a:rPr lang="de-DE" dirty="0" smtClean="0"/>
              <a:t>) after </a:t>
            </a:r>
            <a:r>
              <a:rPr lang="de-DE" dirty="0" err="1" smtClean="0"/>
              <a:t>laquering</a:t>
            </a:r>
            <a:endParaRPr lang="de-DE" dirty="0"/>
          </a:p>
        </p:txBody>
      </p:sp>
    </p:spTree>
    <p:extLst>
      <p:ext uri="{BB962C8B-B14F-4D97-AF65-F5344CB8AC3E}">
        <p14:creationId xmlns:p14="http://schemas.microsoft.com/office/powerpoint/2010/main" val="1460405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274638"/>
            <a:ext cx="9001000" cy="1143000"/>
          </a:xfrm>
        </p:spPr>
        <p:txBody>
          <a:bodyPr>
            <a:noAutofit/>
          </a:bodyPr>
          <a:lstStyle/>
          <a:p>
            <a:r>
              <a:rPr lang="de-DE" sz="3600" dirty="0" err="1" smtClean="0"/>
              <a:t>Modelling</a:t>
            </a:r>
            <a:r>
              <a:rPr lang="de-DE" sz="3600" dirty="0" smtClean="0"/>
              <a:t> </a:t>
            </a:r>
            <a:r>
              <a:rPr lang="de-DE" sz="3600" dirty="0" err="1" smtClean="0"/>
              <a:t>the</a:t>
            </a:r>
            <a:r>
              <a:rPr lang="de-DE" sz="3600" dirty="0" smtClean="0"/>
              <a:t> </a:t>
            </a:r>
            <a:r>
              <a:rPr lang="de-DE" sz="3600" b="1" dirty="0" err="1" smtClean="0"/>
              <a:t>frequency</a:t>
            </a:r>
            <a:r>
              <a:rPr lang="de-DE" sz="3600" b="1" dirty="0" smtClean="0"/>
              <a:t> band </a:t>
            </a:r>
            <a:r>
              <a:rPr lang="de-DE" sz="3600" b="1" dirty="0" err="1" smtClean="0"/>
              <a:t>gap</a:t>
            </a:r>
            <a:r>
              <a:rPr lang="de-DE" sz="3600" b="1" dirty="0" smtClean="0"/>
              <a:t> </a:t>
            </a:r>
            <a:r>
              <a:rPr lang="de-DE" sz="3600" dirty="0" err="1" smtClean="0"/>
              <a:t>of</a:t>
            </a:r>
            <a:r>
              <a:rPr lang="de-DE" sz="3600" dirty="0" smtClean="0"/>
              <a:t> </a:t>
            </a:r>
            <a:r>
              <a:rPr lang="de-DE" sz="3600" dirty="0" err="1" smtClean="0"/>
              <a:t>damping</a:t>
            </a:r>
            <a:r>
              <a:rPr lang="de-DE" sz="3600" dirty="0" smtClean="0"/>
              <a:t>:</a:t>
            </a:r>
            <a:br>
              <a:rPr lang="de-DE" sz="3600" dirty="0" smtClean="0"/>
            </a:br>
            <a:r>
              <a:rPr lang="de-DE" sz="3600" dirty="0" smtClean="0"/>
              <a:t>Maxwell / Kelvin-Voigt </a:t>
            </a:r>
            <a:r>
              <a:rPr lang="de-DE" sz="3600" dirty="0" err="1" smtClean="0"/>
              <a:t>model</a:t>
            </a:r>
            <a:endParaRPr lang="de-DE" sz="3600" dirty="0"/>
          </a:p>
        </p:txBody>
      </p:sp>
      <p:sp>
        <p:nvSpPr>
          <p:cNvPr id="4" name="Rechteck 3"/>
          <p:cNvSpPr/>
          <p:nvPr/>
        </p:nvSpPr>
        <p:spPr>
          <a:xfrm>
            <a:off x="899592" y="1556792"/>
            <a:ext cx="6768752" cy="923330"/>
          </a:xfrm>
          <a:prstGeom prst="rect">
            <a:avLst/>
          </a:prstGeom>
        </p:spPr>
        <p:txBody>
          <a:bodyPr wrap="square">
            <a:spAutoFit/>
          </a:bodyPr>
          <a:lstStyle/>
          <a:p>
            <a:pPr marL="285750" indent="-285750">
              <a:buFontTx/>
              <a:buChar char="-"/>
            </a:pPr>
            <a:r>
              <a:rPr lang="de-DE" dirty="0" smtClean="0"/>
              <a:t>Maxwell </a:t>
            </a:r>
            <a:r>
              <a:rPr lang="de-DE" dirty="0" err="1" smtClean="0"/>
              <a:t>model</a:t>
            </a:r>
            <a:endParaRPr lang="de-DE" dirty="0"/>
          </a:p>
          <a:p>
            <a:pPr marL="285750" indent="-285750">
              <a:buFontTx/>
              <a:buChar char="-"/>
            </a:pPr>
            <a:r>
              <a:rPr lang="de-DE" dirty="0" smtClean="0"/>
              <a:t>Kelvin-Voigt </a:t>
            </a:r>
            <a:r>
              <a:rPr lang="de-DE" dirty="0" err="1" smtClean="0"/>
              <a:t>model</a:t>
            </a:r>
            <a:endParaRPr lang="de-DE" dirty="0"/>
          </a:p>
          <a:p>
            <a:pPr marL="285750" indent="-285750">
              <a:buFontTx/>
              <a:buChar char="-"/>
            </a:pPr>
            <a:r>
              <a:rPr lang="de-DE" dirty="0" err="1" smtClean="0"/>
              <a:t>Complex</a:t>
            </a:r>
            <a:r>
              <a:rPr lang="de-DE" dirty="0" smtClean="0"/>
              <a:t> </a:t>
            </a:r>
            <a:r>
              <a:rPr lang="de-DE" dirty="0" err="1" smtClean="0"/>
              <a:t>Young‘s</a:t>
            </a:r>
            <a:r>
              <a:rPr lang="de-DE" dirty="0" smtClean="0"/>
              <a:t> </a:t>
            </a:r>
            <a:r>
              <a:rPr lang="de-DE" dirty="0" err="1" smtClean="0"/>
              <a:t>modul</a:t>
            </a:r>
            <a:r>
              <a:rPr lang="de-DE" dirty="0" smtClean="0"/>
              <a:t> (FEM, FDM)</a:t>
            </a:r>
            <a:endParaRPr lang="de-DE" dirty="0"/>
          </a:p>
        </p:txBody>
      </p:sp>
      <p:pic>
        <p:nvPicPr>
          <p:cNvPr id="12290" name="Picture 2" descr="https://upload.wikimedia.org/wikipedia/commons/thumb/d/db/Maxwell_diagram.svg/330px-Maxwell_diagram.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636912"/>
            <a:ext cx="3143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upload.wikimedia.org/wikipedia/commons/thumb/e/e3/Kelvin_Voigt_diagram.svg/200px-Kelvin_Voigt_diagram.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2420888"/>
            <a:ext cx="1905000" cy="1428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1079612" y="3892406"/>
            <a:ext cx="6408712" cy="369332"/>
          </a:xfrm>
          <a:prstGeom prst="rect">
            <a:avLst/>
          </a:prstGeom>
          <a:noFill/>
        </p:spPr>
        <p:txBody>
          <a:bodyPr wrap="square" rtlCol="0">
            <a:spAutoFit/>
          </a:bodyPr>
          <a:lstStyle/>
          <a:p>
            <a:r>
              <a:rPr lang="de-DE" dirty="0" smtClean="0"/>
              <a:t>Maxwell					Kelvin-Voigt</a:t>
            </a:r>
            <a:endParaRPr lang="de-DE" dirty="0"/>
          </a:p>
        </p:txBody>
      </p:sp>
      <p:pic>
        <p:nvPicPr>
          <p:cNvPr id="12294" name="Picture 6" descr="https://upload.wikimedia.org/wikipedia/commons/thumb/0/0a/Weichert.svg/400px-Weichert.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3717032"/>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034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Fractional</a:t>
            </a:r>
            <a:r>
              <a:rPr lang="de-DE" dirty="0" smtClean="0"/>
              <a:t> </a:t>
            </a:r>
            <a:r>
              <a:rPr lang="de-DE" dirty="0" err="1" smtClean="0"/>
              <a:t>model</a:t>
            </a:r>
            <a:r>
              <a:rPr lang="de-DE" dirty="0" smtClean="0"/>
              <a:t>, FEM </a:t>
            </a:r>
            <a:r>
              <a:rPr lang="de-DE" dirty="0" err="1" smtClean="0"/>
              <a:t>calculation</a:t>
            </a:r>
            <a:endParaRPr lang="de-DE" dirty="0"/>
          </a:p>
        </p:txBody>
      </p:sp>
      <p:sp>
        <p:nvSpPr>
          <p:cNvPr id="6" name="Textfeld 5"/>
          <p:cNvSpPr txBox="1"/>
          <p:nvPr/>
        </p:nvSpPr>
        <p:spPr>
          <a:xfrm>
            <a:off x="683568" y="5733256"/>
            <a:ext cx="7560840" cy="923330"/>
          </a:xfrm>
          <a:prstGeom prst="rect">
            <a:avLst/>
          </a:prstGeom>
          <a:noFill/>
        </p:spPr>
        <p:txBody>
          <a:bodyPr wrap="square" rtlCol="0">
            <a:spAutoFit/>
          </a:bodyPr>
          <a:lstStyle/>
          <a:p>
            <a:r>
              <a:rPr lang="de-DE" dirty="0" err="1" smtClean="0"/>
              <a:t>From</a:t>
            </a:r>
            <a:r>
              <a:rPr lang="de-DE" dirty="0" smtClean="0"/>
              <a:t>: Sebastian Müller, Markus Kästner , Jörg </a:t>
            </a:r>
            <a:r>
              <a:rPr lang="de-DE" dirty="0" err="1" smtClean="0"/>
              <a:t>Brummund</a:t>
            </a:r>
            <a:r>
              <a:rPr lang="de-DE" dirty="0"/>
              <a:t> </a:t>
            </a:r>
            <a:r>
              <a:rPr lang="de-DE" dirty="0" smtClean="0"/>
              <a:t>&amp; Volker Ulbricht: </a:t>
            </a:r>
            <a:r>
              <a:rPr lang="en-US" dirty="0" smtClean="0"/>
              <a:t>On </a:t>
            </a:r>
            <a:r>
              <a:rPr lang="en-US" dirty="0"/>
              <a:t>the numerical handling of fractional viscoelastic </a:t>
            </a:r>
            <a:r>
              <a:rPr lang="en-US" dirty="0" smtClean="0"/>
              <a:t>material models </a:t>
            </a:r>
            <a:r>
              <a:rPr lang="en-US" dirty="0"/>
              <a:t>in a FE </a:t>
            </a:r>
            <a:r>
              <a:rPr lang="en-US" dirty="0" smtClean="0"/>
              <a:t>analysis. </a:t>
            </a:r>
            <a:r>
              <a:rPr lang="de-DE" dirty="0" err="1"/>
              <a:t>Comput</a:t>
            </a:r>
            <a:r>
              <a:rPr lang="de-DE" dirty="0"/>
              <a:t> </a:t>
            </a:r>
            <a:r>
              <a:rPr lang="de-DE" dirty="0" err="1"/>
              <a:t>Mech</a:t>
            </a:r>
            <a:r>
              <a:rPr lang="de-DE" dirty="0"/>
              <a:t> (2013) </a:t>
            </a:r>
            <a:r>
              <a:rPr lang="de-DE" dirty="0" smtClean="0"/>
              <a:t>51:999–1012. DOI </a:t>
            </a:r>
            <a:r>
              <a:rPr lang="de-DE" dirty="0"/>
              <a:t>10.1007/s00466-012-0783-x</a:t>
            </a:r>
            <a:endParaRPr lang="en-US"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2725" y="1076325"/>
            <a:ext cx="3638550" cy="470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9851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err="1" smtClean="0"/>
              <a:t>Complex</a:t>
            </a:r>
            <a:r>
              <a:rPr lang="de-DE" dirty="0" smtClean="0"/>
              <a:t> </a:t>
            </a:r>
            <a:r>
              <a:rPr lang="de-DE" dirty="0" err="1" smtClean="0"/>
              <a:t>Young‘s</a:t>
            </a:r>
            <a:r>
              <a:rPr lang="de-DE" dirty="0" smtClean="0"/>
              <a:t> </a:t>
            </a:r>
            <a:r>
              <a:rPr lang="de-DE" dirty="0" err="1" smtClean="0"/>
              <a:t>modulus</a:t>
            </a:r>
            <a:endParaRPr lang="de-DE"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2582749"/>
            <a:ext cx="2399320" cy="872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611560" y="1844824"/>
            <a:ext cx="4392488" cy="2031325"/>
          </a:xfrm>
          <a:prstGeom prst="rect">
            <a:avLst/>
          </a:prstGeom>
          <a:noFill/>
        </p:spPr>
        <p:txBody>
          <a:bodyPr wrap="square" rtlCol="0">
            <a:spAutoFit/>
          </a:bodyPr>
          <a:lstStyle/>
          <a:p>
            <a:r>
              <a:rPr lang="de-DE" dirty="0" err="1" smtClean="0"/>
              <a:t>Complex</a:t>
            </a:r>
            <a:r>
              <a:rPr lang="de-DE" dirty="0" smtClean="0"/>
              <a:t> stress-</a:t>
            </a:r>
            <a:r>
              <a:rPr lang="de-DE" dirty="0" err="1" smtClean="0"/>
              <a:t>strain</a:t>
            </a:r>
            <a:r>
              <a:rPr lang="de-DE" dirty="0" smtClean="0"/>
              <a:t> </a:t>
            </a:r>
            <a:r>
              <a:rPr lang="de-DE" dirty="0" err="1" smtClean="0"/>
              <a:t>model</a:t>
            </a:r>
            <a:r>
              <a:rPr lang="de-DE" dirty="0" smtClean="0"/>
              <a:t>:</a:t>
            </a:r>
          </a:p>
          <a:p>
            <a:r>
              <a:rPr lang="el-GR" dirty="0" smtClean="0"/>
              <a:t>σ </a:t>
            </a:r>
            <a:r>
              <a:rPr lang="de-DE" dirty="0" smtClean="0"/>
              <a:t>:  stress</a:t>
            </a:r>
          </a:p>
          <a:p>
            <a:r>
              <a:rPr lang="el-GR" dirty="0" smtClean="0"/>
              <a:t>ε</a:t>
            </a:r>
            <a:r>
              <a:rPr lang="de-DE" dirty="0" smtClean="0"/>
              <a:t>: </a:t>
            </a:r>
            <a:r>
              <a:rPr lang="de-DE" dirty="0" err="1" smtClean="0"/>
              <a:t>strain</a:t>
            </a:r>
            <a:endParaRPr lang="de-DE" dirty="0" smtClean="0"/>
          </a:p>
          <a:p>
            <a:endParaRPr lang="de-DE" dirty="0"/>
          </a:p>
          <a:p>
            <a:r>
              <a:rPr lang="de-DE" dirty="0" smtClean="0"/>
              <a:t>Phase-</a:t>
            </a:r>
            <a:r>
              <a:rPr lang="de-DE" dirty="0" err="1" smtClean="0"/>
              <a:t>shift</a:t>
            </a:r>
            <a:r>
              <a:rPr lang="de-DE" dirty="0" smtClean="0"/>
              <a:t> </a:t>
            </a:r>
            <a:r>
              <a:rPr lang="de-DE" dirty="0" err="1" smtClean="0"/>
              <a:t>between</a:t>
            </a:r>
            <a:r>
              <a:rPr lang="de-DE" dirty="0" smtClean="0"/>
              <a:t> stress </a:t>
            </a:r>
            <a:r>
              <a:rPr lang="de-DE" dirty="0" err="1" smtClean="0"/>
              <a:t>and</a:t>
            </a:r>
            <a:r>
              <a:rPr lang="de-DE" dirty="0" smtClean="0"/>
              <a:t> </a:t>
            </a:r>
            <a:r>
              <a:rPr lang="de-DE" dirty="0" err="1" smtClean="0"/>
              <a:t>strain</a:t>
            </a:r>
            <a:r>
              <a:rPr lang="de-DE" dirty="0" smtClean="0"/>
              <a:t>:</a:t>
            </a:r>
          </a:p>
          <a:p>
            <a:endParaRPr lang="de-DE" dirty="0"/>
          </a:p>
          <a:p>
            <a:r>
              <a:rPr lang="de-DE" dirty="0" smtClean="0"/>
              <a:t>E</a:t>
            </a:r>
            <a:r>
              <a:rPr lang="de-DE" baseline="-25000" dirty="0" smtClean="0"/>
              <a:t>I</a:t>
            </a:r>
            <a:r>
              <a:rPr lang="de-DE" dirty="0" smtClean="0"/>
              <a:t>, E</a:t>
            </a:r>
            <a:r>
              <a:rPr lang="de-DE" baseline="-25000" dirty="0" smtClean="0"/>
              <a:t>R</a:t>
            </a:r>
            <a:r>
              <a:rPr lang="de-DE" dirty="0" smtClean="0"/>
              <a:t>: </a:t>
            </a:r>
            <a:r>
              <a:rPr lang="de-DE" dirty="0" err="1" smtClean="0"/>
              <a:t>imaginary</a:t>
            </a:r>
            <a:r>
              <a:rPr lang="de-DE" dirty="0" smtClean="0"/>
              <a:t> </a:t>
            </a:r>
            <a:r>
              <a:rPr lang="de-DE" dirty="0" err="1" smtClean="0"/>
              <a:t>and</a:t>
            </a:r>
            <a:r>
              <a:rPr lang="de-DE" dirty="0" smtClean="0"/>
              <a:t> real </a:t>
            </a:r>
            <a:r>
              <a:rPr lang="de-DE" dirty="0" err="1" smtClean="0"/>
              <a:t>parts</a:t>
            </a:r>
            <a:r>
              <a:rPr lang="de-DE" dirty="0" smtClean="0"/>
              <a:t> </a:t>
            </a:r>
            <a:r>
              <a:rPr lang="de-DE" dirty="0" err="1" smtClean="0"/>
              <a:t>of</a:t>
            </a:r>
            <a:r>
              <a:rPr lang="de-DE" dirty="0" smtClean="0"/>
              <a:t> E</a:t>
            </a: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1844824"/>
            <a:ext cx="2202598" cy="432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5380" y="3789040"/>
            <a:ext cx="6408712" cy="2943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1105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88640"/>
            <a:ext cx="8229600" cy="1143000"/>
          </a:xfrm>
        </p:spPr>
        <p:txBody>
          <a:bodyPr/>
          <a:lstStyle/>
          <a:p>
            <a:r>
              <a:rPr lang="de-DE" dirty="0" smtClean="0"/>
              <a:t>Model</a:t>
            </a:r>
            <a:endParaRPr lang="de-DE"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327" y="2132856"/>
            <a:ext cx="1754701" cy="527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412776"/>
            <a:ext cx="1881146" cy="368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1453" y="4149080"/>
            <a:ext cx="3493267" cy="93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323528" y="1340768"/>
            <a:ext cx="3456384" cy="5909310"/>
          </a:xfrm>
          <a:prstGeom prst="rect">
            <a:avLst/>
          </a:prstGeom>
          <a:noFill/>
        </p:spPr>
        <p:txBody>
          <a:bodyPr wrap="square" rtlCol="0">
            <a:spAutoFit/>
          </a:bodyPr>
          <a:lstStyle/>
          <a:p>
            <a:r>
              <a:rPr lang="de-DE" dirty="0" err="1" smtClean="0"/>
              <a:t>Complex</a:t>
            </a:r>
            <a:r>
              <a:rPr lang="de-DE" dirty="0" smtClean="0"/>
              <a:t> stress-</a:t>
            </a:r>
            <a:r>
              <a:rPr lang="de-DE" dirty="0" err="1" smtClean="0"/>
              <a:t>strain</a:t>
            </a:r>
            <a:r>
              <a:rPr lang="de-DE" dirty="0" smtClean="0"/>
              <a:t> </a:t>
            </a:r>
            <a:r>
              <a:rPr lang="de-DE" dirty="0" err="1" smtClean="0"/>
              <a:t>model</a:t>
            </a:r>
            <a:r>
              <a:rPr lang="de-DE" dirty="0" smtClean="0"/>
              <a:t>:</a:t>
            </a:r>
          </a:p>
          <a:p>
            <a:r>
              <a:rPr lang="el-GR" dirty="0" smtClean="0"/>
              <a:t>σ </a:t>
            </a:r>
            <a:r>
              <a:rPr lang="de-DE" dirty="0" smtClean="0"/>
              <a:t>:  stress</a:t>
            </a:r>
          </a:p>
          <a:p>
            <a:r>
              <a:rPr lang="el-GR" dirty="0" smtClean="0"/>
              <a:t>ε</a:t>
            </a:r>
            <a:r>
              <a:rPr lang="de-DE" dirty="0" smtClean="0"/>
              <a:t>: </a:t>
            </a:r>
            <a:r>
              <a:rPr lang="de-DE" dirty="0" err="1" smtClean="0"/>
              <a:t>strain</a:t>
            </a:r>
            <a:endParaRPr lang="de-DE" dirty="0" smtClean="0"/>
          </a:p>
          <a:p>
            <a:r>
              <a:rPr lang="el-GR" dirty="0" smtClean="0"/>
              <a:t>α</a:t>
            </a:r>
            <a:r>
              <a:rPr lang="de-DE" dirty="0" smtClean="0"/>
              <a:t>: </a:t>
            </a:r>
            <a:r>
              <a:rPr lang="de-DE" dirty="0" err="1"/>
              <a:t>d</a:t>
            </a:r>
            <a:r>
              <a:rPr lang="de-DE" dirty="0" err="1" smtClean="0"/>
              <a:t>amping</a:t>
            </a:r>
            <a:endParaRPr lang="de-DE" dirty="0" smtClean="0"/>
          </a:p>
          <a:p>
            <a:r>
              <a:rPr lang="el-GR" dirty="0" smtClean="0"/>
              <a:t>ω</a:t>
            </a:r>
            <a:r>
              <a:rPr lang="de-DE" dirty="0" smtClean="0"/>
              <a:t>: </a:t>
            </a:r>
            <a:r>
              <a:rPr lang="de-DE" dirty="0" err="1" smtClean="0"/>
              <a:t>frequency</a:t>
            </a:r>
            <a:endParaRPr lang="de-DE" dirty="0" smtClean="0"/>
          </a:p>
          <a:p>
            <a:r>
              <a:rPr lang="de-DE" dirty="0" smtClean="0"/>
              <a:t>s: </a:t>
            </a:r>
            <a:r>
              <a:rPr lang="de-DE" dirty="0" err="1" smtClean="0"/>
              <a:t>complex</a:t>
            </a:r>
            <a:r>
              <a:rPr lang="de-DE" dirty="0" smtClean="0"/>
              <a:t> </a:t>
            </a:r>
            <a:r>
              <a:rPr lang="de-DE" dirty="0" err="1" smtClean="0"/>
              <a:t>frequency</a:t>
            </a:r>
            <a:endParaRPr lang="de-DE" dirty="0" smtClean="0"/>
          </a:p>
          <a:p>
            <a:endParaRPr lang="de-DE" dirty="0"/>
          </a:p>
          <a:p>
            <a:r>
              <a:rPr lang="de-DE" dirty="0" smtClean="0"/>
              <a:t>u: </a:t>
            </a:r>
            <a:r>
              <a:rPr lang="de-DE" dirty="0" err="1" smtClean="0"/>
              <a:t>displacement</a:t>
            </a:r>
            <a:endParaRPr lang="de-DE" dirty="0" smtClean="0"/>
          </a:p>
          <a:p>
            <a:r>
              <a:rPr lang="de-DE" dirty="0" smtClean="0"/>
              <a:t>A: Amplitude</a:t>
            </a:r>
          </a:p>
          <a:p>
            <a:r>
              <a:rPr lang="de-DE" dirty="0" smtClean="0"/>
              <a:t>μ: </a:t>
            </a:r>
            <a:r>
              <a:rPr lang="de-DE" dirty="0" err="1" smtClean="0"/>
              <a:t>damping</a:t>
            </a:r>
            <a:r>
              <a:rPr lang="de-DE" dirty="0" smtClean="0"/>
              <a:t> </a:t>
            </a:r>
            <a:r>
              <a:rPr lang="de-DE" dirty="0" err="1" smtClean="0"/>
              <a:t>constant</a:t>
            </a:r>
            <a:endParaRPr lang="de-DE" dirty="0"/>
          </a:p>
          <a:p>
            <a:endParaRPr lang="de-DE" dirty="0"/>
          </a:p>
          <a:p>
            <a:r>
              <a:rPr lang="de-DE" dirty="0" smtClean="0"/>
              <a:t>Transfer (1) </a:t>
            </a:r>
            <a:r>
              <a:rPr lang="de-DE" dirty="0" err="1" smtClean="0"/>
              <a:t>into</a:t>
            </a:r>
            <a:r>
              <a:rPr lang="de-DE" dirty="0" smtClean="0"/>
              <a:t> time </a:t>
            </a:r>
            <a:r>
              <a:rPr lang="de-DE" dirty="0" err="1" smtClean="0"/>
              <a:t>domain</a:t>
            </a:r>
            <a:endParaRPr lang="de-DE" dirty="0"/>
          </a:p>
          <a:p>
            <a:r>
              <a:rPr lang="de-DE" dirty="0" smtClean="0"/>
              <a:t>(</a:t>
            </a:r>
            <a:r>
              <a:rPr lang="de-DE" dirty="0" err="1" smtClean="0"/>
              <a:t>multiplication</a:t>
            </a:r>
            <a:r>
              <a:rPr lang="de-DE" dirty="0" smtClean="0"/>
              <a:t> in </a:t>
            </a:r>
            <a:r>
              <a:rPr lang="de-DE" dirty="0" err="1" smtClean="0"/>
              <a:t>frequency</a:t>
            </a:r>
            <a:r>
              <a:rPr lang="de-DE" dirty="0" smtClean="0"/>
              <a:t> </a:t>
            </a:r>
            <a:r>
              <a:rPr lang="de-DE" dirty="0" err="1" smtClean="0"/>
              <a:t>domain</a:t>
            </a:r>
            <a:r>
              <a:rPr lang="de-DE" dirty="0" smtClean="0"/>
              <a:t> -&gt; </a:t>
            </a:r>
            <a:r>
              <a:rPr lang="de-DE" dirty="0" err="1" smtClean="0"/>
              <a:t>convolution</a:t>
            </a:r>
            <a:r>
              <a:rPr lang="de-DE" dirty="0" smtClean="0"/>
              <a:t> in time </a:t>
            </a:r>
            <a:r>
              <a:rPr lang="de-DE" dirty="0" err="1" smtClean="0"/>
              <a:t>domain</a:t>
            </a:r>
            <a:r>
              <a:rPr lang="de-DE" dirty="0" smtClean="0"/>
              <a:t>)</a:t>
            </a:r>
          </a:p>
          <a:p>
            <a:endParaRPr lang="de-DE" dirty="0"/>
          </a:p>
          <a:p>
            <a:r>
              <a:rPr lang="de-DE" dirty="0" smtClean="0"/>
              <a:t>Inverse Laplace </a:t>
            </a:r>
            <a:r>
              <a:rPr lang="de-DE" dirty="0" err="1" smtClean="0"/>
              <a:t>transform</a:t>
            </a:r>
            <a:r>
              <a:rPr lang="de-DE" dirty="0" smtClean="0"/>
              <a:t>:</a:t>
            </a:r>
          </a:p>
          <a:p>
            <a:r>
              <a:rPr lang="el-GR" dirty="0" smtClean="0"/>
              <a:t>γ</a:t>
            </a:r>
            <a:r>
              <a:rPr lang="de-DE" dirty="0" smtClean="0"/>
              <a:t>: </a:t>
            </a:r>
            <a:r>
              <a:rPr lang="de-DE" dirty="0" err="1" smtClean="0"/>
              <a:t>integration</a:t>
            </a:r>
            <a:r>
              <a:rPr lang="de-DE" dirty="0" smtClean="0"/>
              <a:t> </a:t>
            </a:r>
            <a:r>
              <a:rPr lang="de-DE" dirty="0" err="1" smtClean="0"/>
              <a:t>constant</a:t>
            </a:r>
            <a:r>
              <a:rPr lang="de-DE" dirty="0"/>
              <a:t> </a:t>
            </a:r>
            <a:r>
              <a:rPr lang="de-DE" dirty="0" err="1" smtClean="0"/>
              <a:t>needed</a:t>
            </a:r>
            <a:r>
              <a:rPr lang="de-DE" dirty="0" smtClean="0"/>
              <a:t> </a:t>
            </a:r>
            <a:r>
              <a:rPr lang="de-DE" dirty="0" err="1" smtClean="0"/>
              <a:t>for</a:t>
            </a:r>
            <a:r>
              <a:rPr lang="de-DE" dirty="0" smtClean="0"/>
              <a:t> </a:t>
            </a:r>
            <a:r>
              <a:rPr lang="de-DE" dirty="0" err="1" smtClean="0"/>
              <a:t>convergence</a:t>
            </a:r>
            <a:r>
              <a:rPr lang="de-DE" dirty="0" smtClean="0"/>
              <a:t>, </a:t>
            </a:r>
            <a:r>
              <a:rPr lang="de-DE" dirty="0" err="1" smtClean="0"/>
              <a:t>influences</a:t>
            </a:r>
            <a:r>
              <a:rPr lang="de-DE" dirty="0" smtClean="0"/>
              <a:t> </a:t>
            </a:r>
            <a:r>
              <a:rPr lang="de-DE" dirty="0" err="1" smtClean="0"/>
              <a:t>damping</a:t>
            </a:r>
            <a:r>
              <a:rPr lang="de-DE" dirty="0" smtClean="0"/>
              <a:t> </a:t>
            </a:r>
            <a:r>
              <a:rPr lang="de-DE" dirty="0" err="1" smtClean="0"/>
              <a:t>strength</a:t>
            </a:r>
            <a:r>
              <a:rPr lang="de-DE" dirty="0" smtClean="0"/>
              <a:t> </a:t>
            </a:r>
            <a:r>
              <a:rPr lang="de-DE" dirty="0" err="1" smtClean="0"/>
              <a:t>Ds</a:t>
            </a:r>
            <a:endParaRPr lang="de-DE" dirty="0" smtClean="0"/>
          </a:p>
          <a:p>
            <a:endParaRPr lang="de-DE" dirty="0"/>
          </a:p>
        </p:txBody>
      </p:sp>
      <p:pic>
        <p:nvPicPr>
          <p:cNvPr id="205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1637" y="5373216"/>
            <a:ext cx="4018309" cy="897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8974" y="3212976"/>
            <a:ext cx="3515841" cy="619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8833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Model</a:t>
            </a:r>
            <a:endParaRPr lang="de-D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1628800"/>
            <a:ext cx="4122693" cy="848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251520" y="1868182"/>
            <a:ext cx="3240360" cy="2031325"/>
          </a:xfrm>
          <a:prstGeom prst="rect">
            <a:avLst/>
          </a:prstGeom>
          <a:noFill/>
        </p:spPr>
        <p:txBody>
          <a:bodyPr wrap="square" rtlCol="0">
            <a:spAutoFit/>
          </a:bodyPr>
          <a:lstStyle/>
          <a:p>
            <a:r>
              <a:rPr lang="de-DE" b="1" dirty="0" smtClean="0"/>
              <a:t>Membrane </a:t>
            </a:r>
          </a:p>
          <a:p>
            <a:r>
              <a:rPr lang="de-DE" b="1" dirty="0" smtClean="0"/>
              <a:t>Differential </a:t>
            </a:r>
            <a:r>
              <a:rPr lang="de-DE" b="1" dirty="0" err="1" smtClean="0"/>
              <a:t>Equation</a:t>
            </a:r>
            <a:endParaRPr lang="de-DE" b="1" dirty="0" smtClean="0"/>
          </a:p>
          <a:p>
            <a:r>
              <a:rPr lang="de-DE" dirty="0" smtClean="0"/>
              <a:t>u: </a:t>
            </a:r>
            <a:r>
              <a:rPr lang="de-DE" dirty="0" err="1" smtClean="0"/>
              <a:t>displacement</a:t>
            </a:r>
            <a:endParaRPr lang="de-DE" dirty="0" smtClean="0"/>
          </a:p>
          <a:p>
            <a:r>
              <a:rPr lang="de-DE" dirty="0" smtClean="0"/>
              <a:t>T(</a:t>
            </a:r>
            <a:r>
              <a:rPr lang="de-DE" dirty="0" err="1" smtClean="0"/>
              <a:t>x,y</a:t>
            </a:r>
            <a:r>
              <a:rPr lang="de-DE" dirty="0" smtClean="0"/>
              <a:t>): </a:t>
            </a:r>
            <a:r>
              <a:rPr lang="de-DE" dirty="0" err="1" smtClean="0"/>
              <a:t>tension</a:t>
            </a:r>
            <a:endParaRPr lang="de-DE" dirty="0" smtClean="0"/>
          </a:p>
          <a:p>
            <a:r>
              <a:rPr lang="el-GR" dirty="0" smtClean="0"/>
              <a:t>μ</a:t>
            </a:r>
            <a:r>
              <a:rPr lang="de-DE" dirty="0" smtClean="0"/>
              <a:t>: </a:t>
            </a:r>
            <a:r>
              <a:rPr lang="de-DE" dirty="0" err="1" smtClean="0"/>
              <a:t>area</a:t>
            </a:r>
            <a:r>
              <a:rPr lang="de-DE" dirty="0" smtClean="0"/>
              <a:t> </a:t>
            </a:r>
            <a:r>
              <a:rPr lang="de-DE" dirty="0" err="1" smtClean="0"/>
              <a:t>density</a:t>
            </a:r>
            <a:endParaRPr lang="de-DE" dirty="0" smtClean="0"/>
          </a:p>
          <a:p>
            <a:r>
              <a:rPr lang="de-DE" dirty="0" smtClean="0"/>
              <a:t>D: </a:t>
            </a:r>
            <a:r>
              <a:rPr lang="de-DE" dirty="0" err="1" smtClean="0"/>
              <a:t>damping</a:t>
            </a:r>
            <a:r>
              <a:rPr lang="de-DE" dirty="0" smtClean="0"/>
              <a:t> </a:t>
            </a:r>
            <a:r>
              <a:rPr lang="de-DE" dirty="0" err="1" smtClean="0"/>
              <a:t>coefficient</a:t>
            </a:r>
            <a:endParaRPr lang="de-DE" dirty="0" smtClean="0"/>
          </a:p>
          <a:p>
            <a:r>
              <a:rPr lang="de-DE" dirty="0" smtClean="0"/>
              <a:t> </a:t>
            </a:r>
            <a:endParaRPr lang="de-DE" dirty="0"/>
          </a:p>
        </p:txBody>
      </p:sp>
      <p:sp>
        <p:nvSpPr>
          <p:cNvPr id="5" name="Textfeld 4"/>
          <p:cNvSpPr txBox="1"/>
          <p:nvPr/>
        </p:nvSpPr>
        <p:spPr>
          <a:xfrm>
            <a:off x="323528" y="4365104"/>
            <a:ext cx="5760640" cy="369332"/>
          </a:xfrm>
          <a:prstGeom prst="rect">
            <a:avLst/>
          </a:prstGeom>
          <a:noFill/>
        </p:spPr>
        <p:txBody>
          <a:bodyPr wrap="square" rtlCol="0">
            <a:spAutoFit/>
          </a:bodyPr>
          <a:lstStyle/>
          <a:p>
            <a:r>
              <a:rPr lang="de-DE" b="1" dirty="0" err="1" smtClean="0"/>
              <a:t>Viscoelastic</a:t>
            </a:r>
            <a:r>
              <a:rPr lang="de-DE" b="1" dirty="0" smtClean="0"/>
              <a:t> </a:t>
            </a:r>
            <a:r>
              <a:rPr lang="de-DE" b="1" dirty="0" err="1" smtClean="0"/>
              <a:t>membrane</a:t>
            </a:r>
            <a:r>
              <a:rPr lang="de-DE" b="1" dirty="0" smtClean="0"/>
              <a:t> differential </a:t>
            </a:r>
            <a:r>
              <a:rPr lang="de-DE" b="1" dirty="0" err="1" smtClean="0"/>
              <a:t>equation</a:t>
            </a:r>
            <a:r>
              <a:rPr lang="de-DE" dirty="0"/>
              <a:t>:</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5301208"/>
            <a:ext cx="7848872" cy="882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3375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Discrete</a:t>
            </a:r>
            <a:r>
              <a:rPr lang="de-DE" dirty="0" smtClean="0"/>
              <a:t> </a:t>
            </a:r>
            <a:r>
              <a:rPr lang="de-DE" dirty="0" err="1" smtClean="0"/>
              <a:t>model</a:t>
            </a:r>
            <a:endParaRPr lang="de-DE"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340768"/>
            <a:ext cx="1945555" cy="835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3284984"/>
            <a:ext cx="6696744" cy="953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5816" y="4437112"/>
            <a:ext cx="4281986" cy="554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456" y="5733256"/>
            <a:ext cx="8876949" cy="830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395536" y="1484784"/>
            <a:ext cx="3816424" cy="3416320"/>
          </a:xfrm>
          <a:prstGeom prst="rect">
            <a:avLst/>
          </a:prstGeom>
          <a:noFill/>
        </p:spPr>
        <p:txBody>
          <a:bodyPr wrap="square" rtlCol="0">
            <a:spAutoFit/>
          </a:bodyPr>
          <a:lstStyle/>
          <a:p>
            <a:r>
              <a:rPr lang="el-GR" dirty="0" smtClean="0"/>
              <a:t>σ</a:t>
            </a:r>
            <a:r>
              <a:rPr lang="de-DE" baseline="-25000" dirty="0" smtClean="0"/>
              <a:t>t </a:t>
            </a:r>
            <a:r>
              <a:rPr lang="de-DE" dirty="0" smtClean="0"/>
              <a:t>: stress at </a:t>
            </a:r>
            <a:r>
              <a:rPr lang="de-DE" dirty="0" err="1" smtClean="0"/>
              <a:t>discrete</a:t>
            </a:r>
            <a:r>
              <a:rPr lang="de-DE" dirty="0" smtClean="0"/>
              <a:t> time </a:t>
            </a:r>
            <a:r>
              <a:rPr lang="de-DE" dirty="0" err="1" smtClean="0"/>
              <a:t>point</a:t>
            </a:r>
            <a:r>
              <a:rPr lang="de-DE" dirty="0" smtClean="0"/>
              <a:t> t</a:t>
            </a:r>
          </a:p>
          <a:p>
            <a:r>
              <a:rPr lang="el-GR" dirty="0" smtClean="0"/>
              <a:t>ε</a:t>
            </a:r>
            <a:r>
              <a:rPr lang="de-DE" baseline="-25000" dirty="0" smtClean="0"/>
              <a:t>t </a:t>
            </a:r>
            <a:r>
              <a:rPr lang="de-DE" dirty="0" smtClean="0"/>
              <a:t>: </a:t>
            </a:r>
            <a:r>
              <a:rPr lang="de-DE" dirty="0" err="1" smtClean="0"/>
              <a:t>strain</a:t>
            </a:r>
            <a:r>
              <a:rPr lang="de-DE" dirty="0" smtClean="0"/>
              <a:t> at </a:t>
            </a:r>
            <a:r>
              <a:rPr lang="de-DE" dirty="0" err="1" smtClean="0"/>
              <a:t>discrete</a:t>
            </a:r>
            <a:r>
              <a:rPr lang="de-DE" dirty="0" smtClean="0"/>
              <a:t> time </a:t>
            </a:r>
            <a:r>
              <a:rPr lang="de-DE" dirty="0" err="1" smtClean="0"/>
              <a:t>point</a:t>
            </a:r>
            <a:r>
              <a:rPr lang="de-DE" dirty="0" smtClean="0"/>
              <a:t> t</a:t>
            </a:r>
          </a:p>
          <a:p>
            <a:r>
              <a:rPr lang="de-DE" dirty="0" smtClean="0"/>
              <a:t>N: </a:t>
            </a:r>
            <a:r>
              <a:rPr lang="de-DE" dirty="0" err="1" smtClean="0"/>
              <a:t>number</a:t>
            </a:r>
            <a:r>
              <a:rPr lang="de-DE" dirty="0" smtClean="0"/>
              <a:t> </a:t>
            </a:r>
            <a:r>
              <a:rPr lang="de-DE" dirty="0" err="1" smtClean="0"/>
              <a:t>of</a:t>
            </a:r>
            <a:r>
              <a:rPr lang="de-DE" dirty="0" smtClean="0"/>
              <a:t> time </a:t>
            </a:r>
            <a:r>
              <a:rPr lang="de-DE" dirty="0" err="1" smtClean="0"/>
              <a:t>points</a:t>
            </a:r>
            <a:endParaRPr lang="de-DE" dirty="0" smtClean="0"/>
          </a:p>
          <a:p>
            <a:r>
              <a:rPr lang="de-DE" dirty="0" smtClean="0"/>
              <a:t>r: sample rate</a:t>
            </a:r>
          </a:p>
          <a:p>
            <a:endParaRPr lang="de-DE" dirty="0"/>
          </a:p>
          <a:p>
            <a:r>
              <a:rPr lang="de-DE" dirty="0" smtClean="0"/>
              <a:t>h</a:t>
            </a:r>
            <a:r>
              <a:rPr lang="el-GR" baseline="-25000" dirty="0" smtClean="0"/>
              <a:t>τ</a:t>
            </a:r>
            <a:r>
              <a:rPr lang="de-DE" baseline="-25000" dirty="0" smtClean="0"/>
              <a:t> </a:t>
            </a:r>
            <a:r>
              <a:rPr lang="de-DE" dirty="0" smtClean="0"/>
              <a:t>: </a:t>
            </a:r>
            <a:r>
              <a:rPr lang="de-DE" dirty="0" err="1" smtClean="0"/>
              <a:t>damping</a:t>
            </a:r>
            <a:r>
              <a:rPr lang="de-DE" dirty="0" smtClean="0"/>
              <a:t> </a:t>
            </a:r>
            <a:r>
              <a:rPr lang="de-DE" dirty="0" err="1" smtClean="0"/>
              <a:t>function</a:t>
            </a:r>
            <a:r>
              <a:rPr lang="de-DE" dirty="0" smtClean="0"/>
              <a:t> at time </a:t>
            </a:r>
            <a:r>
              <a:rPr lang="de-DE" dirty="0" err="1" smtClean="0"/>
              <a:t>point</a:t>
            </a:r>
            <a:r>
              <a:rPr lang="de-DE" dirty="0" smtClean="0"/>
              <a:t> </a:t>
            </a:r>
            <a:r>
              <a:rPr lang="el-GR" dirty="0" smtClean="0"/>
              <a:t>τ</a:t>
            </a:r>
            <a:endParaRPr lang="de-DE" dirty="0" smtClean="0"/>
          </a:p>
          <a:p>
            <a:endParaRPr lang="de-DE" dirty="0" smtClean="0"/>
          </a:p>
          <a:p>
            <a:endParaRPr lang="de-DE" dirty="0"/>
          </a:p>
          <a:p>
            <a:endParaRPr lang="de-DE" dirty="0"/>
          </a:p>
          <a:p>
            <a:endParaRPr lang="de-DE" dirty="0" smtClean="0"/>
          </a:p>
          <a:p>
            <a:endParaRPr lang="de-DE" dirty="0"/>
          </a:p>
          <a:p>
            <a:r>
              <a:rPr lang="de-DE" dirty="0" err="1" smtClean="0"/>
              <a:t>Discrete</a:t>
            </a:r>
            <a:r>
              <a:rPr lang="de-DE" dirty="0" smtClean="0"/>
              <a:t> </a:t>
            </a:r>
            <a:r>
              <a:rPr lang="de-DE" dirty="0" err="1" smtClean="0"/>
              <a:t>frequency</a:t>
            </a:r>
            <a:r>
              <a:rPr lang="de-DE" dirty="0" smtClean="0"/>
              <a:t>:</a:t>
            </a:r>
          </a:p>
        </p:txBody>
      </p:sp>
      <p:sp>
        <p:nvSpPr>
          <p:cNvPr id="5" name="Textfeld 4"/>
          <p:cNvSpPr txBox="1"/>
          <p:nvPr/>
        </p:nvSpPr>
        <p:spPr>
          <a:xfrm>
            <a:off x="539552" y="5229200"/>
            <a:ext cx="7488832" cy="369332"/>
          </a:xfrm>
          <a:prstGeom prst="rect">
            <a:avLst/>
          </a:prstGeom>
          <a:noFill/>
        </p:spPr>
        <p:txBody>
          <a:bodyPr wrap="square" rtlCol="0">
            <a:spAutoFit/>
          </a:bodyPr>
          <a:lstStyle/>
          <a:p>
            <a:r>
              <a:rPr lang="de-DE" dirty="0" smtClean="0"/>
              <a:t>h</a:t>
            </a:r>
            <a:r>
              <a:rPr lang="el-GR" baseline="-25000" dirty="0" smtClean="0"/>
              <a:t>τ</a:t>
            </a:r>
            <a:r>
              <a:rPr lang="de-DE" dirty="0" smtClean="0"/>
              <a:t> </a:t>
            </a:r>
            <a:r>
              <a:rPr lang="de-DE" dirty="0" err="1"/>
              <a:t>n</a:t>
            </a:r>
            <a:r>
              <a:rPr lang="de-DE" dirty="0" err="1" smtClean="0"/>
              <a:t>eed</a:t>
            </a:r>
            <a:r>
              <a:rPr lang="de-DE" dirty="0" smtClean="0"/>
              <a:t> </a:t>
            </a:r>
            <a:r>
              <a:rPr lang="de-DE" dirty="0" err="1" smtClean="0"/>
              <a:t>to</a:t>
            </a:r>
            <a:r>
              <a:rPr lang="de-DE" dirty="0" smtClean="0"/>
              <a:t> </a:t>
            </a:r>
            <a:r>
              <a:rPr lang="de-DE" dirty="0" err="1" smtClean="0"/>
              <a:t>be</a:t>
            </a:r>
            <a:r>
              <a:rPr lang="de-DE" dirty="0" smtClean="0"/>
              <a:t> real, </a:t>
            </a:r>
            <a:r>
              <a:rPr lang="de-DE" dirty="0" err="1" smtClean="0"/>
              <a:t>therefore</a:t>
            </a:r>
            <a:r>
              <a:rPr lang="de-DE" dirty="0"/>
              <a:t>:</a:t>
            </a:r>
          </a:p>
        </p:txBody>
      </p:sp>
    </p:spTree>
    <p:extLst>
      <p:ext uri="{BB962C8B-B14F-4D97-AF65-F5344CB8AC3E}">
        <p14:creationId xmlns:p14="http://schemas.microsoft.com/office/powerpoint/2010/main" val="4222677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Model </a:t>
            </a:r>
            <a:r>
              <a:rPr lang="de-DE" dirty="0" err="1" smtClean="0"/>
              <a:t>parameters</a:t>
            </a:r>
            <a:endParaRPr lang="de-DE" dirty="0"/>
          </a:p>
        </p:txBody>
      </p:sp>
      <p:sp>
        <p:nvSpPr>
          <p:cNvPr id="3" name="Inhaltsplatzhalter 2"/>
          <p:cNvSpPr>
            <a:spLocks noGrp="1"/>
          </p:cNvSpPr>
          <p:nvPr>
            <p:ph idx="1"/>
          </p:nvPr>
        </p:nvSpPr>
        <p:spPr/>
        <p:txBody>
          <a:bodyPr>
            <a:normAutofit fontScale="70000" lnSpcReduction="20000"/>
          </a:bodyPr>
          <a:lstStyle/>
          <a:p>
            <a:pPr marL="0" indent="0">
              <a:buNone/>
            </a:pPr>
            <a:r>
              <a:rPr lang="de-DE" u="sng" dirty="0" smtClean="0"/>
              <a:t>Input </a:t>
            </a:r>
            <a:r>
              <a:rPr lang="de-DE" u="sng" dirty="0" err="1" smtClean="0"/>
              <a:t>parameter</a:t>
            </a:r>
            <a:r>
              <a:rPr lang="de-DE" u="sng" dirty="0" smtClean="0"/>
              <a:t>:</a:t>
            </a:r>
          </a:p>
          <a:p>
            <a:pPr marL="514350" indent="-514350">
              <a:buAutoNum type="arabicParenR"/>
            </a:pPr>
            <a:r>
              <a:rPr lang="de-DE" dirty="0" smtClean="0"/>
              <a:t>Inverse Laplace </a:t>
            </a:r>
            <a:r>
              <a:rPr lang="de-DE" dirty="0" err="1" smtClean="0"/>
              <a:t>integration</a:t>
            </a:r>
            <a:r>
              <a:rPr lang="de-DE" dirty="0" smtClean="0"/>
              <a:t> (</a:t>
            </a:r>
            <a:r>
              <a:rPr lang="de-DE" dirty="0" err="1" smtClean="0"/>
              <a:t>damping</a:t>
            </a:r>
            <a:r>
              <a:rPr lang="de-DE" dirty="0" smtClean="0"/>
              <a:t>) </a:t>
            </a:r>
            <a:r>
              <a:rPr lang="de-DE" dirty="0" err="1" smtClean="0"/>
              <a:t>exponent</a:t>
            </a:r>
            <a:r>
              <a:rPr lang="de-DE" dirty="0" smtClean="0"/>
              <a:t> </a:t>
            </a:r>
            <a:r>
              <a:rPr lang="el-GR" dirty="0" smtClean="0"/>
              <a:t>γ</a:t>
            </a:r>
            <a:endParaRPr lang="de-DE" dirty="0" smtClean="0"/>
          </a:p>
          <a:p>
            <a:pPr marL="514350" indent="-514350">
              <a:buAutoNum type="arabicParenR"/>
            </a:pPr>
            <a:r>
              <a:rPr lang="de-DE" dirty="0" err="1" smtClean="0"/>
              <a:t>Damping</a:t>
            </a:r>
            <a:r>
              <a:rPr lang="de-DE" dirty="0" smtClean="0"/>
              <a:t> </a:t>
            </a:r>
            <a:r>
              <a:rPr lang="de-DE" dirty="0" err="1" smtClean="0"/>
              <a:t>amplitude</a:t>
            </a:r>
            <a:r>
              <a:rPr lang="de-DE" dirty="0" smtClean="0"/>
              <a:t> A = Re(</a:t>
            </a:r>
            <a:r>
              <a:rPr lang="de-DE" dirty="0" err="1" smtClean="0"/>
              <a:t>E</a:t>
            </a:r>
            <a:r>
              <a:rPr lang="de-DE" sz="1600" dirty="0" err="1" smtClean="0"/>
              <a:t>k</a:t>
            </a:r>
            <a:r>
              <a:rPr lang="de-DE" dirty="0" smtClean="0"/>
              <a:t>)</a:t>
            </a:r>
          </a:p>
          <a:p>
            <a:pPr marL="514350" indent="-514350">
              <a:buAutoNum type="arabicParenR"/>
            </a:pPr>
            <a:r>
              <a:rPr lang="de-DE" dirty="0" err="1" smtClean="0"/>
              <a:t>Length</a:t>
            </a:r>
            <a:r>
              <a:rPr lang="de-DE" dirty="0" smtClean="0"/>
              <a:t> </a:t>
            </a:r>
            <a:r>
              <a:rPr lang="de-DE" dirty="0" err="1" smtClean="0"/>
              <a:t>of</a:t>
            </a:r>
            <a:r>
              <a:rPr lang="de-DE" dirty="0" smtClean="0"/>
              <a:t> h (</a:t>
            </a:r>
            <a:r>
              <a:rPr lang="de-DE" dirty="0" err="1" smtClean="0"/>
              <a:t>number</a:t>
            </a:r>
            <a:r>
              <a:rPr lang="de-DE" dirty="0" smtClean="0"/>
              <a:t> </a:t>
            </a:r>
            <a:r>
              <a:rPr lang="de-DE" dirty="0" err="1" smtClean="0"/>
              <a:t>of</a:t>
            </a:r>
            <a:r>
              <a:rPr lang="de-DE" dirty="0" smtClean="0"/>
              <a:t> </a:t>
            </a:r>
            <a:r>
              <a:rPr lang="de-DE" dirty="0" err="1" smtClean="0"/>
              <a:t>periods</a:t>
            </a:r>
            <a:r>
              <a:rPr lang="de-DE" dirty="0" smtClean="0"/>
              <a:t>)</a:t>
            </a:r>
          </a:p>
          <a:p>
            <a:pPr marL="0" indent="0">
              <a:buNone/>
            </a:pPr>
            <a:endParaRPr lang="de-DE" dirty="0" smtClean="0"/>
          </a:p>
          <a:p>
            <a:pPr marL="0" indent="0">
              <a:buNone/>
            </a:pPr>
            <a:r>
              <a:rPr lang="de-DE" u="sng" dirty="0" smtClean="0"/>
              <a:t>Output </a:t>
            </a:r>
            <a:r>
              <a:rPr lang="de-DE" u="sng" dirty="0" err="1" smtClean="0"/>
              <a:t>parameters</a:t>
            </a:r>
            <a:r>
              <a:rPr lang="de-DE" u="sng" dirty="0" smtClean="0"/>
              <a:t>:</a:t>
            </a:r>
          </a:p>
          <a:p>
            <a:pPr marL="514350" indent="-514350">
              <a:buAutoNum type="arabicParenR"/>
            </a:pPr>
            <a:r>
              <a:rPr lang="de-DE" dirty="0" err="1" smtClean="0"/>
              <a:t>Damping</a:t>
            </a:r>
            <a:r>
              <a:rPr lang="de-DE" dirty="0" smtClean="0"/>
              <a:t> </a:t>
            </a:r>
            <a:r>
              <a:rPr lang="de-DE" dirty="0" err="1" smtClean="0"/>
              <a:t>exponent</a:t>
            </a:r>
            <a:r>
              <a:rPr lang="de-DE" dirty="0" smtClean="0"/>
              <a:t> </a:t>
            </a:r>
            <a:r>
              <a:rPr lang="el-GR" dirty="0" smtClean="0"/>
              <a:t>μ</a:t>
            </a:r>
            <a:endParaRPr lang="de-DE" dirty="0" smtClean="0"/>
          </a:p>
          <a:p>
            <a:pPr marL="514350" indent="-514350">
              <a:buAutoNum type="arabicParenR"/>
            </a:pPr>
            <a:r>
              <a:rPr lang="de-DE" dirty="0" smtClean="0"/>
              <a:t>Filter </a:t>
            </a:r>
            <a:r>
              <a:rPr lang="de-DE" dirty="0" err="1" smtClean="0"/>
              <a:t>constant</a:t>
            </a:r>
            <a:r>
              <a:rPr lang="de-DE" dirty="0" smtClean="0"/>
              <a:t> Q</a:t>
            </a:r>
          </a:p>
          <a:p>
            <a:pPr marL="0" indent="0">
              <a:buNone/>
            </a:pPr>
            <a:endParaRPr lang="de-DE" dirty="0"/>
          </a:p>
          <a:p>
            <a:pPr marL="0" indent="0">
              <a:buNone/>
            </a:pPr>
            <a:r>
              <a:rPr lang="de-DE" u="sng" dirty="0" err="1" smtClean="0"/>
              <a:t>Contraints</a:t>
            </a:r>
            <a:r>
              <a:rPr lang="de-DE" u="sng" dirty="0" smtClean="0"/>
              <a:t>:</a:t>
            </a:r>
          </a:p>
          <a:p>
            <a:pPr marL="514350" indent="-514350">
              <a:buAutoNum type="arabicParenR"/>
            </a:pPr>
            <a:r>
              <a:rPr lang="de-DE" dirty="0" err="1" smtClean="0"/>
              <a:t>Avoid</a:t>
            </a:r>
            <a:r>
              <a:rPr lang="de-DE" dirty="0" smtClean="0"/>
              <a:t> (</a:t>
            </a:r>
            <a:r>
              <a:rPr lang="de-DE" dirty="0" err="1" smtClean="0"/>
              <a:t>or</a:t>
            </a:r>
            <a:r>
              <a:rPr lang="de-DE" dirty="0" smtClean="0"/>
              <a:t> </a:t>
            </a:r>
            <a:r>
              <a:rPr lang="de-DE" dirty="0" err="1" smtClean="0"/>
              <a:t>control</a:t>
            </a:r>
            <a:r>
              <a:rPr lang="de-DE" dirty="0" smtClean="0"/>
              <a:t>) </a:t>
            </a:r>
            <a:r>
              <a:rPr lang="de-DE" dirty="0" err="1" smtClean="0"/>
              <a:t>overflow</a:t>
            </a:r>
            <a:endParaRPr lang="de-DE" dirty="0" smtClean="0"/>
          </a:p>
          <a:p>
            <a:pPr marL="514350" indent="-514350">
              <a:buAutoNum type="arabicParenR"/>
            </a:pPr>
            <a:r>
              <a:rPr lang="de-DE" dirty="0" err="1" smtClean="0"/>
              <a:t>Reduce</a:t>
            </a:r>
            <a:r>
              <a:rPr lang="de-DE" dirty="0" smtClean="0"/>
              <a:t> </a:t>
            </a:r>
            <a:r>
              <a:rPr lang="de-DE" dirty="0" err="1" smtClean="0"/>
              <a:t>computation</a:t>
            </a:r>
            <a:r>
              <a:rPr lang="de-DE" dirty="0" smtClean="0"/>
              <a:t> </a:t>
            </a:r>
            <a:r>
              <a:rPr lang="de-DE" dirty="0" err="1" smtClean="0"/>
              <a:t>cost</a:t>
            </a:r>
            <a:endParaRPr lang="de-DE" dirty="0" smtClean="0"/>
          </a:p>
          <a:p>
            <a:pPr marL="514350" indent="-514350">
              <a:buAutoNum type="arabicParenR"/>
            </a:pPr>
            <a:endParaRPr lang="de-DE" dirty="0"/>
          </a:p>
        </p:txBody>
      </p:sp>
    </p:spTree>
    <p:extLst>
      <p:ext uri="{BB962C8B-B14F-4D97-AF65-F5344CB8AC3E}">
        <p14:creationId xmlns:p14="http://schemas.microsoft.com/office/powerpoint/2010/main" val="969565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Computation</a:t>
            </a:r>
            <a:r>
              <a:rPr lang="de-DE" dirty="0" smtClean="0"/>
              <a:t> time</a:t>
            </a:r>
            <a:endParaRPr lang="de-DE" dirty="0"/>
          </a:p>
        </p:txBody>
      </p:sp>
      <p:graphicFrame>
        <p:nvGraphicFramePr>
          <p:cNvPr id="4" name="Tabelle 3"/>
          <p:cNvGraphicFramePr>
            <a:graphicFrameLocks noGrp="1"/>
          </p:cNvGraphicFramePr>
          <p:nvPr>
            <p:extLst>
              <p:ext uri="{D42A27DB-BD31-4B8C-83A1-F6EECF244321}">
                <p14:modId xmlns:p14="http://schemas.microsoft.com/office/powerpoint/2010/main" val="2490625596"/>
              </p:ext>
            </p:extLst>
          </p:nvPr>
        </p:nvGraphicFramePr>
        <p:xfrm>
          <a:off x="1187624" y="1772816"/>
          <a:ext cx="6096000" cy="2494280"/>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r>
                        <a:rPr lang="de-DE" dirty="0" smtClean="0"/>
                        <a:t>GPU</a:t>
                      </a:r>
                      <a:endParaRPr lang="de-DE" dirty="0"/>
                    </a:p>
                  </a:txBody>
                  <a:tcPr/>
                </a:tc>
                <a:tc>
                  <a:txBody>
                    <a:bodyPr/>
                    <a:lstStyle/>
                    <a:p>
                      <a:r>
                        <a:rPr lang="de-DE" dirty="0" smtClean="0"/>
                        <a:t>N</a:t>
                      </a:r>
                      <a:endParaRPr lang="de-DE" dirty="0"/>
                    </a:p>
                  </a:txBody>
                  <a:tcPr/>
                </a:tc>
                <a:tc>
                  <a:txBody>
                    <a:bodyPr/>
                    <a:lstStyle/>
                    <a:p>
                      <a:r>
                        <a:rPr lang="de-DE" dirty="0" smtClean="0"/>
                        <a:t>Sound</a:t>
                      </a:r>
                      <a:r>
                        <a:rPr lang="de-DE" baseline="0" dirty="0" smtClean="0"/>
                        <a:t> </a:t>
                      </a:r>
                      <a:r>
                        <a:rPr lang="de-DE" baseline="0" dirty="0" err="1" smtClean="0"/>
                        <a:t>length</a:t>
                      </a:r>
                      <a:endParaRPr lang="de-DE" dirty="0"/>
                    </a:p>
                  </a:txBody>
                  <a:tcPr/>
                </a:tc>
                <a:tc>
                  <a:txBody>
                    <a:bodyPr/>
                    <a:lstStyle/>
                    <a:p>
                      <a:r>
                        <a:rPr lang="de-DE" dirty="0" err="1" smtClean="0"/>
                        <a:t>Computation</a:t>
                      </a:r>
                      <a:r>
                        <a:rPr lang="de-DE" baseline="0" dirty="0" smtClean="0"/>
                        <a:t> time</a:t>
                      </a:r>
                      <a:endParaRPr lang="de-DE" dirty="0"/>
                    </a:p>
                  </a:txBody>
                  <a:tcPr/>
                </a:tc>
              </a:tr>
              <a:tr h="370840">
                <a:tc>
                  <a:txBody>
                    <a:bodyPr/>
                    <a:lstStyle/>
                    <a:p>
                      <a:r>
                        <a:rPr lang="de-DE" dirty="0" smtClean="0"/>
                        <a:t>GTX 940</a:t>
                      </a:r>
                      <a:endParaRPr lang="de-DE" dirty="0"/>
                    </a:p>
                  </a:txBody>
                  <a:tcPr/>
                </a:tc>
                <a:tc>
                  <a:txBody>
                    <a:bodyPr/>
                    <a:lstStyle/>
                    <a:p>
                      <a:r>
                        <a:rPr lang="de-DE" dirty="0" smtClean="0"/>
                        <a:t>1</a:t>
                      </a:r>
                      <a:endParaRPr lang="de-DE" dirty="0"/>
                    </a:p>
                  </a:txBody>
                  <a:tcPr/>
                </a:tc>
                <a:tc>
                  <a:txBody>
                    <a:bodyPr/>
                    <a:lstStyle/>
                    <a:p>
                      <a:r>
                        <a:rPr lang="de-DE" dirty="0" smtClean="0"/>
                        <a:t>1 sec</a:t>
                      </a:r>
                      <a:endParaRPr lang="de-DE" dirty="0"/>
                    </a:p>
                  </a:txBody>
                  <a:tcPr/>
                </a:tc>
                <a:tc>
                  <a:txBody>
                    <a:bodyPr/>
                    <a:lstStyle/>
                    <a:p>
                      <a:r>
                        <a:rPr lang="de-DE" dirty="0" smtClean="0"/>
                        <a:t>~ 20 sec</a:t>
                      </a:r>
                      <a:endParaRPr lang="de-DE" dirty="0"/>
                    </a:p>
                  </a:txBody>
                  <a:tcPr/>
                </a:tc>
              </a:tr>
              <a:tr h="370840">
                <a:tc>
                  <a:txBody>
                    <a:bodyPr/>
                    <a:lstStyle/>
                    <a:p>
                      <a:r>
                        <a:rPr lang="de-DE" dirty="0" smtClean="0"/>
                        <a:t>GTX 940</a:t>
                      </a:r>
                      <a:endParaRPr lang="de-DE" dirty="0"/>
                    </a:p>
                  </a:txBody>
                  <a:tcPr/>
                </a:tc>
                <a:tc>
                  <a:txBody>
                    <a:bodyPr/>
                    <a:lstStyle/>
                    <a:p>
                      <a:r>
                        <a:rPr lang="de-DE" dirty="0" smtClean="0"/>
                        <a:t>1000</a:t>
                      </a:r>
                      <a:endParaRPr lang="de-DE" dirty="0"/>
                    </a:p>
                  </a:txBody>
                  <a:tcPr/>
                </a:tc>
                <a:tc>
                  <a:txBody>
                    <a:bodyPr/>
                    <a:lstStyle/>
                    <a:p>
                      <a:r>
                        <a:rPr lang="de-DE" dirty="0" smtClean="0"/>
                        <a:t>1 sec</a:t>
                      </a:r>
                      <a:endParaRPr lang="de-DE" dirty="0"/>
                    </a:p>
                  </a:txBody>
                  <a:tcPr/>
                </a:tc>
                <a:tc>
                  <a:txBody>
                    <a:bodyPr/>
                    <a:lstStyle/>
                    <a:p>
                      <a:r>
                        <a:rPr lang="de-DE" dirty="0" smtClean="0"/>
                        <a:t>~ 380 sec</a:t>
                      </a:r>
                      <a:endParaRPr lang="de-DE" dirty="0"/>
                    </a:p>
                  </a:txBody>
                  <a:tcPr/>
                </a:tc>
              </a:tr>
              <a:tr h="370840">
                <a:tc>
                  <a:txBody>
                    <a:bodyPr/>
                    <a:lstStyle/>
                    <a:p>
                      <a:r>
                        <a:rPr lang="de-DE" dirty="0" smtClean="0"/>
                        <a:t>GTX 1070</a:t>
                      </a:r>
                      <a:endParaRPr lang="de-DE" dirty="0"/>
                    </a:p>
                  </a:txBody>
                  <a:tcPr/>
                </a:tc>
                <a:tc>
                  <a:txBody>
                    <a:bodyPr/>
                    <a:lstStyle/>
                    <a:p>
                      <a:r>
                        <a:rPr lang="de-DE" dirty="0" smtClean="0"/>
                        <a:t>1</a:t>
                      </a:r>
                      <a:endParaRPr lang="de-DE" dirty="0"/>
                    </a:p>
                  </a:txBody>
                  <a:tcPr/>
                </a:tc>
                <a:tc>
                  <a:txBody>
                    <a:bodyPr/>
                    <a:lstStyle/>
                    <a:p>
                      <a:r>
                        <a:rPr lang="de-DE" dirty="0" smtClean="0"/>
                        <a:t>1 sec</a:t>
                      </a:r>
                      <a:endParaRPr lang="de-DE" dirty="0"/>
                    </a:p>
                  </a:txBody>
                  <a:tcPr/>
                </a:tc>
                <a:tc>
                  <a:txBody>
                    <a:bodyPr/>
                    <a:lstStyle/>
                    <a:p>
                      <a:r>
                        <a:rPr lang="de-DE" dirty="0" smtClean="0"/>
                        <a:t>~ 12</a:t>
                      </a:r>
                      <a:r>
                        <a:rPr lang="de-DE" baseline="0" dirty="0" smtClean="0"/>
                        <a:t> sec</a:t>
                      </a:r>
                      <a:endParaRPr lang="de-DE" dirty="0"/>
                    </a:p>
                  </a:txBody>
                  <a:tcPr/>
                </a:tc>
              </a:tr>
              <a:tr h="370840">
                <a:tc>
                  <a:txBody>
                    <a:bodyPr/>
                    <a:lstStyle/>
                    <a:p>
                      <a:r>
                        <a:rPr lang="de-DE" dirty="0" smtClean="0"/>
                        <a:t>GTX 1070</a:t>
                      </a:r>
                      <a:endParaRPr lang="de-DE" dirty="0"/>
                    </a:p>
                  </a:txBody>
                  <a:tcPr/>
                </a:tc>
                <a:tc>
                  <a:txBody>
                    <a:bodyPr/>
                    <a:lstStyle/>
                    <a:p>
                      <a:r>
                        <a:rPr lang="de-DE" dirty="0" smtClean="0"/>
                        <a:t>1000</a:t>
                      </a:r>
                      <a:endParaRPr lang="de-DE" dirty="0"/>
                    </a:p>
                  </a:txBody>
                  <a:tcPr/>
                </a:tc>
                <a:tc>
                  <a:txBody>
                    <a:bodyPr/>
                    <a:lstStyle/>
                    <a:p>
                      <a:r>
                        <a:rPr lang="de-DE" dirty="0" smtClean="0"/>
                        <a:t>1 sec</a:t>
                      </a:r>
                      <a:endParaRPr lang="de-DE" dirty="0"/>
                    </a:p>
                  </a:txBody>
                  <a:tcPr/>
                </a:tc>
                <a:tc>
                  <a:txBody>
                    <a:bodyPr/>
                    <a:lstStyle/>
                    <a:p>
                      <a:r>
                        <a:rPr lang="de-DE" dirty="0" smtClean="0"/>
                        <a:t>~ 60 sec</a:t>
                      </a:r>
                      <a:endParaRPr lang="de-DE" dirty="0"/>
                    </a:p>
                  </a:txBody>
                  <a:tcPr/>
                </a:tc>
              </a:tr>
              <a:tr h="370840">
                <a:tc>
                  <a:txBody>
                    <a:bodyPr/>
                    <a:lstStyle/>
                    <a:p>
                      <a:endParaRPr lang="de-DE"/>
                    </a:p>
                  </a:txBody>
                  <a:tcPr/>
                </a:tc>
                <a:tc>
                  <a:txBody>
                    <a:bodyPr/>
                    <a:lstStyle/>
                    <a:p>
                      <a:endParaRPr lang="de-DE"/>
                    </a:p>
                  </a:txBody>
                  <a:tcPr/>
                </a:tc>
                <a:tc>
                  <a:txBody>
                    <a:bodyPr/>
                    <a:lstStyle/>
                    <a:p>
                      <a:endParaRPr lang="de-DE"/>
                    </a:p>
                  </a:txBody>
                  <a:tcPr/>
                </a:tc>
                <a:tc>
                  <a:txBody>
                    <a:bodyPr/>
                    <a:lstStyle/>
                    <a:p>
                      <a:endParaRPr lang="de-DE" dirty="0"/>
                    </a:p>
                  </a:txBody>
                  <a:tcPr/>
                </a:tc>
              </a:tr>
            </a:tbl>
          </a:graphicData>
        </a:graphic>
      </p:graphicFrame>
    </p:spTree>
    <p:extLst>
      <p:ext uri="{BB962C8B-B14F-4D97-AF65-F5344CB8AC3E}">
        <p14:creationId xmlns:p14="http://schemas.microsoft.com/office/powerpoint/2010/main" val="2829842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Result</a:t>
            </a:r>
            <a:r>
              <a:rPr lang="de-DE" dirty="0" smtClean="0"/>
              <a:t> Target f = 4174 Hz</a:t>
            </a:r>
            <a:endParaRPr lang="de-DE" dirty="0"/>
          </a:p>
        </p:txBody>
      </p:sp>
      <p:sp>
        <p:nvSpPr>
          <p:cNvPr id="9" name="Textfeld 8"/>
          <p:cNvSpPr txBox="1"/>
          <p:nvPr/>
        </p:nvSpPr>
        <p:spPr>
          <a:xfrm>
            <a:off x="323528" y="1628800"/>
            <a:ext cx="8820472" cy="2308324"/>
          </a:xfrm>
          <a:prstGeom prst="rect">
            <a:avLst/>
          </a:prstGeom>
          <a:noFill/>
        </p:spPr>
        <p:txBody>
          <a:bodyPr wrap="square" rtlCol="0">
            <a:spAutoFit/>
          </a:bodyPr>
          <a:lstStyle/>
          <a:p>
            <a:r>
              <a:rPr lang="de-DE" dirty="0" err="1" smtClean="0"/>
              <a:t>Length</a:t>
            </a:r>
            <a:r>
              <a:rPr lang="de-DE" dirty="0" smtClean="0"/>
              <a:t> </a:t>
            </a:r>
            <a:r>
              <a:rPr lang="de-DE" dirty="0" err="1" smtClean="0"/>
              <a:t>of</a:t>
            </a:r>
            <a:r>
              <a:rPr lang="de-DE" dirty="0" smtClean="0"/>
              <a:t> h:</a:t>
            </a:r>
          </a:p>
          <a:p>
            <a:pPr marL="285750" indent="-285750">
              <a:buFontTx/>
              <a:buChar char="-"/>
            </a:pPr>
            <a:r>
              <a:rPr lang="de-DE" dirty="0">
                <a:solidFill>
                  <a:srgbClr val="FF0000"/>
                </a:solidFill>
              </a:rPr>
              <a:t>1</a:t>
            </a:r>
            <a:r>
              <a:rPr lang="de-DE" dirty="0" smtClean="0">
                <a:solidFill>
                  <a:srgbClr val="FF0000"/>
                </a:solidFill>
              </a:rPr>
              <a:t>0</a:t>
            </a:r>
            <a:r>
              <a:rPr lang="de-DE" dirty="0" smtClean="0"/>
              <a:t> </a:t>
            </a:r>
            <a:r>
              <a:rPr lang="de-DE" dirty="0" err="1" smtClean="0"/>
              <a:t>periods</a:t>
            </a:r>
            <a:r>
              <a:rPr lang="de-DE" dirty="0" smtClean="0"/>
              <a:t> </a:t>
            </a:r>
            <a:r>
              <a:rPr lang="de-DE" dirty="0" err="1" smtClean="0"/>
              <a:t>of</a:t>
            </a:r>
            <a:r>
              <a:rPr lang="de-DE" dirty="0" smtClean="0"/>
              <a:t> f</a:t>
            </a:r>
          </a:p>
          <a:p>
            <a:pPr marL="285750" indent="-285750">
              <a:buFontTx/>
              <a:buChar char="-"/>
            </a:pPr>
            <a:r>
              <a:rPr lang="de-DE" dirty="0">
                <a:solidFill>
                  <a:srgbClr val="00B050"/>
                </a:solidFill>
              </a:rPr>
              <a:t>2</a:t>
            </a:r>
            <a:r>
              <a:rPr lang="de-DE" dirty="0" smtClean="0">
                <a:solidFill>
                  <a:srgbClr val="00B050"/>
                </a:solidFill>
              </a:rPr>
              <a:t>5</a:t>
            </a:r>
            <a:r>
              <a:rPr lang="de-DE" dirty="0" smtClean="0"/>
              <a:t> </a:t>
            </a:r>
            <a:r>
              <a:rPr lang="de-DE" dirty="0" err="1" smtClean="0"/>
              <a:t>periods</a:t>
            </a:r>
            <a:r>
              <a:rPr lang="de-DE" dirty="0" smtClean="0"/>
              <a:t> </a:t>
            </a:r>
            <a:r>
              <a:rPr lang="de-DE" dirty="0" err="1" smtClean="0"/>
              <a:t>of</a:t>
            </a:r>
            <a:r>
              <a:rPr lang="de-DE" dirty="0" smtClean="0"/>
              <a:t> f</a:t>
            </a:r>
          </a:p>
          <a:p>
            <a:pPr marL="285750" indent="-285750">
              <a:buFontTx/>
              <a:buChar char="-"/>
            </a:pPr>
            <a:r>
              <a:rPr lang="de-DE" dirty="0">
                <a:solidFill>
                  <a:srgbClr val="0070C0"/>
                </a:solidFill>
              </a:rPr>
              <a:t>3</a:t>
            </a:r>
            <a:r>
              <a:rPr lang="de-DE" dirty="0" smtClean="0">
                <a:solidFill>
                  <a:srgbClr val="0070C0"/>
                </a:solidFill>
              </a:rPr>
              <a:t>5</a:t>
            </a:r>
            <a:r>
              <a:rPr lang="de-DE" dirty="0" smtClean="0"/>
              <a:t> </a:t>
            </a:r>
            <a:r>
              <a:rPr lang="de-DE" dirty="0" err="1" smtClean="0"/>
              <a:t>periods</a:t>
            </a:r>
            <a:r>
              <a:rPr lang="de-DE" dirty="0" smtClean="0"/>
              <a:t> </a:t>
            </a:r>
            <a:r>
              <a:rPr lang="de-DE" dirty="0" err="1" smtClean="0"/>
              <a:t>of</a:t>
            </a:r>
            <a:r>
              <a:rPr lang="de-DE" dirty="0" smtClean="0"/>
              <a:t> f</a:t>
            </a:r>
          </a:p>
          <a:p>
            <a:pPr marL="285750" indent="-285750">
              <a:buFontTx/>
              <a:buChar char="-"/>
            </a:pPr>
            <a:r>
              <a:rPr lang="de-DE" dirty="0">
                <a:solidFill>
                  <a:schemeClr val="accent6"/>
                </a:solidFill>
              </a:rPr>
              <a:t>5</a:t>
            </a:r>
            <a:r>
              <a:rPr lang="de-DE" dirty="0" smtClean="0">
                <a:solidFill>
                  <a:schemeClr val="accent6"/>
                </a:solidFill>
              </a:rPr>
              <a:t>0</a:t>
            </a:r>
            <a:r>
              <a:rPr lang="de-DE" dirty="0" smtClean="0"/>
              <a:t> </a:t>
            </a:r>
            <a:r>
              <a:rPr lang="de-DE" dirty="0" err="1" smtClean="0"/>
              <a:t>periods</a:t>
            </a:r>
            <a:r>
              <a:rPr lang="de-DE" dirty="0" smtClean="0"/>
              <a:t> </a:t>
            </a:r>
            <a:r>
              <a:rPr lang="de-DE" dirty="0" err="1" smtClean="0"/>
              <a:t>of</a:t>
            </a:r>
            <a:r>
              <a:rPr lang="de-DE" dirty="0" smtClean="0"/>
              <a:t> f</a:t>
            </a:r>
          </a:p>
          <a:p>
            <a:endParaRPr lang="de-DE" dirty="0"/>
          </a:p>
          <a:p>
            <a:r>
              <a:rPr lang="de-DE" dirty="0" err="1" smtClean="0"/>
              <a:t>Each</a:t>
            </a:r>
            <a:r>
              <a:rPr lang="de-DE" dirty="0" smtClean="0"/>
              <a:t> </a:t>
            </a:r>
            <a:r>
              <a:rPr lang="de-DE" dirty="0" err="1" smtClean="0"/>
              <a:t>case</a:t>
            </a:r>
            <a:r>
              <a:rPr lang="de-DE" dirty="0" smtClean="0"/>
              <a:t> </a:t>
            </a:r>
            <a:r>
              <a:rPr lang="el-GR" dirty="0"/>
              <a:t>γ </a:t>
            </a:r>
            <a:r>
              <a:rPr lang="de-DE" dirty="0" smtClean="0"/>
              <a:t> = </a:t>
            </a:r>
            <a:r>
              <a:rPr lang="de-DE" dirty="0"/>
              <a:t>n x </a:t>
            </a:r>
            <a:r>
              <a:rPr lang="de-DE" dirty="0" smtClean="0"/>
              <a:t>[</a:t>
            </a:r>
            <a:r>
              <a:rPr lang="de-DE" dirty="0" smtClean="0">
                <a:solidFill>
                  <a:srgbClr val="FF0000"/>
                </a:solidFill>
              </a:rPr>
              <a:t>10</a:t>
            </a:r>
            <a:r>
              <a:rPr lang="de-DE" dirty="0" smtClean="0"/>
              <a:t>: 1</a:t>
            </a:r>
            <a:r>
              <a:rPr lang="de-DE" dirty="0"/>
              <a:t>/(n 10) </a:t>
            </a:r>
            <a:r>
              <a:rPr lang="de-DE" dirty="0" smtClean="0"/>
              <a:t>; </a:t>
            </a:r>
            <a:r>
              <a:rPr lang="de-DE" dirty="0" smtClean="0">
                <a:solidFill>
                  <a:srgbClr val="00B050"/>
                </a:solidFill>
              </a:rPr>
              <a:t>25</a:t>
            </a:r>
            <a:r>
              <a:rPr lang="de-DE" dirty="0" smtClean="0"/>
              <a:t>: </a:t>
            </a:r>
            <a:r>
              <a:rPr lang="de-DE" dirty="0"/>
              <a:t>1</a:t>
            </a:r>
            <a:r>
              <a:rPr lang="de-DE" dirty="0" smtClean="0"/>
              <a:t>/(25 n) ; </a:t>
            </a:r>
            <a:r>
              <a:rPr lang="de-DE" dirty="0" smtClean="0">
                <a:solidFill>
                  <a:srgbClr val="0070C0"/>
                </a:solidFill>
              </a:rPr>
              <a:t>35</a:t>
            </a:r>
            <a:r>
              <a:rPr lang="de-DE" dirty="0" smtClean="0"/>
              <a:t>: </a:t>
            </a:r>
            <a:r>
              <a:rPr lang="de-DE" dirty="0"/>
              <a:t>1</a:t>
            </a:r>
            <a:r>
              <a:rPr lang="de-DE" dirty="0" smtClean="0"/>
              <a:t>/(25 n); </a:t>
            </a:r>
            <a:r>
              <a:rPr lang="de-DE" dirty="0" smtClean="0">
                <a:solidFill>
                  <a:schemeClr val="accent6"/>
                </a:solidFill>
              </a:rPr>
              <a:t>50</a:t>
            </a:r>
            <a:r>
              <a:rPr lang="de-DE" dirty="0" smtClean="0"/>
              <a:t>: </a:t>
            </a:r>
            <a:r>
              <a:rPr lang="de-DE" dirty="0"/>
              <a:t>1</a:t>
            </a:r>
            <a:r>
              <a:rPr lang="de-DE" dirty="0" smtClean="0"/>
              <a:t>/(50 n)] </a:t>
            </a:r>
            <a:r>
              <a:rPr lang="de-DE" dirty="0" err="1"/>
              <a:t>with</a:t>
            </a:r>
            <a:r>
              <a:rPr lang="de-DE" dirty="0"/>
              <a:t> n = 1, 2, 3, … 10</a:t>
            </a:r>
          </a:p>
          <a:p>
            <a:r>
              <a:rPr lang="de-DE" dirty="0" err="1" smtClean="0"/>
              <a:t>Each</a:t>
            </a:r>
            <a:r>
              <a:rPr lang="de-DE" dirty="0" smtClean="0"/>
              <a:t> </a:t>
            </a:r>
            <a:r>
              <a:rPr lang="de-DE" dirty="0" err="1" smtClean="0"/>
              <a:t>case</a:t>
            </a:r>
            <a:r>
              <a:rPr lang="de-DE" dirty="0" smtClean="0"/>
              <a:t> Re{</a:t>
            </a:r>
            <a:r>
              <a:rPr lang="de-DE" dirty="0" err="1" smtClean="0"/>
              <a:t>Ek</a:t>
            </a:r>
            <a:r>
              <a:rPr lang="de-DE" dirty="0" smtClean="0"/>
              <a:t>} = </a:t>
            </a:r>
            <a:r>
              <a:rPr lang="de-DE" dirty="0"/>
              <a:t>n x 0.0003 </a:t>
            </a:r>
            <a:r>
              <a:rPr lang="de-DE" dirty="0" err="1"/>
              <a:t>with</a:t>
            </a:r>
            <a:r>
              <a:rPr lang="de-DE" dirty="0"/>
              <a:t> n = </a:t>
            </a:r>
            <a:r>
              <a:rPr lang="de-DE" dirty="0" smtClean="0"/>
              <a:t>0, </a:t>
            </a:r>
            <a:r>
              <a:rPr lang="de-DE" dirty="0"/>
              <a:t>2, 3, … </a:t>
            </a:r>
            <a:r>
              <a:rPr lang="de-DE" dirty="0" smtClean="0"/>
              <a:t>10</a:t>
            </a:r>
            <a:endParaRPr lang="de-DE" dirty="0"/>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9832" y="1340768"/>
            <a:ext cx="5683454" cy="1766379"/>
          </a:xfrm>
          <a:prstGeom prst="rect">
            <a:avLst/>
          </a:prstGeom>
        </p:spPr>
      </p:pic>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509120"/>
            <a:ext cx="9144000" cy="1909705"/>
          </a:xfrm>
          <a:prstGeom prst="rect">
            <a:avLst/>
          </a:prstGeom>
        </p:spPr>
      </p:pic>
    </p:spTree>
    <p:extLst>
      <p:ext uri="{BB962C8B-B14F-4D97-AF65-F5344CB8AC3E}">
        <p14:creationId xmlns:p14="http://schemas.microsoft.com/office/powerpoint/2010/main" val="815501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Importance</a:t>
            </a:r>
            <a:r>
              <a:rPr lang="de-DE" dirty="0" smtClean="0"/>
              <a:t> </a:t>
            </a:r>
            <a:r>
              <a:rPr lang="de-DE" dirty="0" err="1" smtClean="0"/>
              <a:t>of</a:t>
            </a:r>
            <a:r>
              <a:rPr lang="de-DE" dirty="0" smtClean="0"/>
              <a:t> internal </a:t>
            </a:r>
            <a:r>
              <a:rPr lang="de-DE" dirty="0" err="1" smtClean="0"/>
              <a:t>damping</a:t>
            </a:r>
            <a:endParaRPr lang="de-DE" dirty="0"/>
          </a:p>
        </p:txBody>
      </p:sp>
      <p:pic>
        <p:nvPicPr>
          <p:cNvPr id="4" name="Grafik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36096" y="1124744"/>
            <a:ext cx="3567041" cy="3809600"/>
          </a:xfrm>
          <a:prstGeom prst="rect">
            <a:avLst/>
          </a:prstGeom>
        </p:spPr>
      </p:pic>
      <p:sp>
        <p:nvSpPr>
          <p:cNvPr id="5" name="Textfeld 4"/>
          <p:cNvSpPr txBox="1"/>
          <p:nvPr/>
        </p:nvSpPr>
        <p:spPr>
          <a:xfrm>
            <a:off x="395536" y="1556792"/>
            <a:ext cx="4104456" cy="3139321"/>
          </a:xfrm>
          <a:prstGeom prst="rect">
            <a:avLst/>
          </a:prstGeom>
          <a:noFill/>
        </p:spPr>
        <p:txBody>
          <a:bodyPr wrap="square" rtlCol="0">
            <a:spAutoFit/>
          </a:bodyPr>
          <a:lstStyle/>
          <a:p>
            <a:r>
              <a:rPr lang="de-DE" dirty="0" err="1" smtClean="0"/>
              <a:t>Physical</a:t>
            </a:r>
            <a:r>
              <a:rPr lang="de-DE" dirty="0" smtClean="0"/>
              <a:t> Model </a:t>
            </a:r>
            <a:r>
              <a:rPr lang="de-DE" dirty="0" err="1" smtClean="0"/>
              <a:t>of</a:t>
            </a:r>
            <a:r>
              <a:rPr lang="de-DE" dirty="0" smtClean="0"/>
              <a:t> Steinway M piano</a:t>
            </a:r>
          </a:p>
          <a:p>
            <a:r>
              <a:rPr lang="de-DE" dirty="0" smtClean="0"/>
              <a:t>Single </a:t>
            </a:r>
            <a:r>
              <a:rPr lang="de-DE" dirty="0" err="1" smtClean="0"/>
              <a:t>string</a:t>
            </a:r>
            <a:r>
              <a:rPr lang="de-DE" dirty="0" smtClean="0"/>
              <a:t>, </a:t>
            </a:r>
            <a:r>
              <a:rPr lang="de-DE" dirty="0" err="1" smtClean="0"/>
              <a:t>with</a:t>
            </a:r>
            <a:r>
              <a:rPr lang="de-DE" dirty="0" smtClean="0"/>
              <a:t> normal </a:t>
            </a:r>
            <a:r>
              <a:rPr lang="de-DE" dirty="0" err="1" smtClean="0"/>
              <a:t>damping</a:t>
            </a:r>
            <a:endParaRPr lang="de-DE" dirty="0" smtClean="0"/>
          </a:p>
          <a:p>
            <a:endParaRPr lang="de-DE" dirty="0"/>
          </a:p>
          <a:p>
            <a:pPr marL="342900" indent="-342900">
              <a:buAutoNum type="arabicParenR"/>
            </a:pPr>
            <a:r>
              <a:rPr lang="de-DE" dirty="0" smtClean="0"/>
              <a:t>Normal </a:t>
            </a:r>
            <a:r>
              <a:rPr lang="de-DE" dirty="0" err="1" smtClean="0"/>
              <a:t>soundboard</a:t>
            </a:r>
            <a:r>
              <a:rPr lang="de-DE" dirty="0" smtClean="0"/>
              <a:t> </a:t>
            </a:r>
            <a:r>
              <a:rPr lang="de-DE" dirty="0" err="1" smtClean="0"/>
              <a:t>damping</a:t>
            </a:r>
            <a:r>
              <a:rPr lang="de-DE" dirty="0" smtClean="0"/>
              <a:t> </a:t>
            </a:r>
            <a:r>
              <a:rPr lang="de-DE" dirty="0" err="1" smtClean="0"/>
              <a:t>with</a:t>
            </a:r>
            <a:r>
              <a:rPr lang="de-DE" dirty="0" smtClean="0"/>
              <a:t> </a:t>
            </a:r>
            <a:r>
              <a:rPr lang="de-DE" dirty="0" err="1" smtClean="0"/>
              <a:t>one</a:t>
            </a:r>
            <a:r>
              <a:rPr lang="de-DE" dirty="0" smtClean="0"/>
              <a:t> </a:t>
            </a:r>
            <a:r>
              <a:rPr lang="de-DE" dirty="0" err="1" smtClean="0"/>
              <a:t>parameter</a:t>
            </a:r>
            <a:r>
              <a:rPr lang="de-DE" dirty="0" smtClean="0"/>
              <a:t> </a:t>
            </a:r>
            <a:r>
              <a:rPr lang="de-DE" dirty="0" err="1" smtClean="0"/>
              <a:t>for</a:t>
            </a:r>
            <a:r>
              <a:rPr lang="de-DE" dirty="0" smtClean="0"/>
              <a:t> all </a:t>
            </a:r>
            <a:r>
              <a:rPr lang="de-DE" dirty="0" err="1" smtClean="0"/>
              <a:t>frequencies</a:t>
            </a:r>
            <a:endParaRPr lang="de-DE" dirty="0" smtClean="0"/>
          </a:p>
          <a:p>
            <a:endParaRPr lang="de-DE" dirty="0" smtClean="0"/>
          </a:p>
          <a:p>
            <a:r>
              <a:rPr lang="de-DE" dirty="0" smtClean="0"/>
              <a:t>2)  Extreme </a:t>
            </a:r>
            <a:r>
              <a:rPr lang="de-DE" dirty="0" err="1" smtClean="0"/>
              <a:t>soundboard</a:t>
            </a:r>
            <a:r>
              <a:rPr lang="de-DE" dirty="0" smtClean="0"/>
              <a:t> </a:t>
            </a:r>
            <a:r>
              <a:rPr lang="de-DE" dirty="0" err="1" smtClean="0"/>
              <a:t>damping</a:t>
            </a:r>
            <a:endParaRPr lang="de-DE" dirty="0" smtClean="0"/>
          </a:p>
          <a:p>
            <a:pPr marL="342900" indent="-342900">
              <a:buAutoNum type="arabicParenR"/>
            </a:pPr>
            <a:endParaRPr lang="de-DE" dirty="0"/>
          </a:p>
          <a:p>
            <a:r>
              <a:rPr lang="de-DE" dirty="0" smtClean="0"/>
              <a:t>3)   </a:t>
            </a:r>
            <a:r>
              <a:rPr lang="de-DE" dirty="0" err="1" smtClean="0"/>
              <a:t>No</a:t>
            </a:r>
            <a:r>
              <a:rPr lang="de-DE" dirty="0" smtClean="0"/>
              <a:t> </a:t>
            </a:r>
            <a:r>
              <a:rPr lang="de-DE" dirty="0" err="1" smtClean="0"/>
              <a:t>soundboard</a:t>
            </a:r>
            <a:r>
              <a:rPr lang="de-DE" dirty="0" smtClean="0"/>
              <a:t> </a:t>
            </a:r>
            <a:r>
              <a:rPr lang="de-DE" dirty="0" err="1" smtClean="0"/>
              <a:t>damping</a:t>
            </a:r>
            <a:endParaRPr lang="de-DE" dirty="0" smtClean="0"/>
          </a:p>
          <a:p>
            <a:endParaRPr lang="de-DE" dirty="0"/>
          </a:p>
          <a:p>
            <a:endParaRPr lang="de-DE" dirty="0"/>
          </a:p>
        </p:txBody>
      </p:sp>
      <p:pic>
        <p:nvPicPr>
          <p:cNvPr id="10" name="Piano_Soundboard_Saite_Dae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76727" y="3236098"/>
            <a:ext cx="304800" cy="304800"/>
          </a:xfrm>
          <a:prstGeom prst="rect">
            <a:avLst/>
          </a:prstGeom>
        </p:spPr>
      </p:pic>
      <p:pic>
        <p:nvPicPr>
          <p:cNvPr id="12" name="Piano_Soundboard_Saite_Dae4.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4303085" y="3861048"/>
            <a:ext cx="304800" cy="304800"/>
          </a:xfrm>
          <a:prstGeom prst="rect">
            <a:avLst/>
          </a:prstGeom>
        </p:spPr>
      </p:pic>
      <p:pic>
        <p:nvPicPr>
          <p:cNvPr id="13" name="Piano_Soundboard_Saite_Dae3.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4303085" y="2564904"/>
            <a:ext cx="304800" cy="304800"/>
          </a:xfrm>
          <a:prstGeom prst="rect">
            <a:avLst/>
          </a:prstGeom>
        </p:spPr>
      </p:pic>
      <p:sp>
        <p:nvSpPr>
          <p:cNvPr id="11" name="Textfeld 10"/>
          <p:cNvSpPr txBox="1"/>
          <p:nvPr/>
        </p:nvSpPr>
        <p:spPr>
          <a:xfrm>
            <a:off x="189039" y="5517232"/>
            <a:ext cx="8784976" cy="369332"/>
          </a:xfrm>
          <a:prstGeom prst="rect">
            <a:avLst/>
          </a:prstGeom>
          <a:noFill/>
        </p:spPr>
        <p:txBody>
          <a:bodyPr wrap="square" rtlCol="0">
            <a:spAutoFit/>
          </a:bodyPr>
          <a:lstStyle/>
          <a:p>
            <a:endParaRPr lang="de-DE" dirty="0"/>
          </a:p>
        </p:txBody>
      </p:sp>
    </p:spTree>
    <p:extLst>
      <p:ext uri="{BB962C8B-B14F-4D97-AF65-F5344CB8AC3E}">
        <p14:creationId xmlns:p14="http://schemas.microsoft.com/office/powerpoint/2010/main" val="35141332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4"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008" fill="hold"/>
                                        <p:tgtEl>
                                          <p:spTgt spid="12"/>
                                        </p:tgtEl>
                                      </p:cBhvr>
                                    </p:cmd>
                                  </p:childTnLst>
                                </p:cTn>
                              </p:par>
                            </p:childTnLst>
                          </p:cTn>
                        </p:par>
                      </p:childTnLst>
                    </p:cTn>
                  </p:par>
                </p:childTnLst>
              </p:cTn>
              <p:nextCondLst>
                <p:cond evt="onClick" delay="0">
                  <p:tgtEl>
                    <p:spTgt spid="12"/>
                  </p:tgtEl>
                </p:cond>
              </p:nextCondLst>
            </p:seq>
            <p:audio>
              <p:cMediaNode vol="80000">
                <p:cTn id="13" fill="hold" display="0">
                  <p:stCondLst>
                    <p:cond delay="indefinite"/>
                  </p:stCondLst>
                  <p:endCondLst>
                    <p:cond evt="onStopAudio" delay="0">
                      <p:tgtEl>
                        <p:sldTgt/>
                      </p:tgtEl>
                    </p:cond>
                  </p:endCondLst>
                </p:cTn>
                <p:tgtEl>
                  <p:spTgt spid="12"/>
                </p:tgtEl>
              </p:cMediaNode>
            </p:audio>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009" fill="hold"/>
                                        <p:tgtEl>
                                          <p:spTgt spid="13"/>
                                        </p:tgtEl>
                                      </p:cBhvr>
                                    </p:cmd>
                                  </p:childTnLst>
                                </p:cTn>
                              </p:par>
                            </p:childTnLst>
                          </p:cTn>
                        </p:par>
                      </p:childTnLst>
                    </p:cTn>
                  </p:par>
                </p:childTnLst>
              </p:cTn>
              <p:nextCondLst>
                <p:cond evt="onClick" delay="0">
                  <p:tgtEl>
                    <p:spTgt spid="13"/>
                  </p:tgtEl>
                </p:cond>
              </p:nextCondLst>
            </p:seq>
            <p:audio>
              <p:cMediaNode vol="80000">
                <p:cTn id="19"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467544" y="692696"/>
            <a:ext cx="3456384" cy="2031325"/>
          </a:xfrm>
          <a:prstGeom prst="rect">
            <a:avLst/>
          </a:prstGeom>
          <a:noFill/>
        </p:spPr>
        <p:txBody>
          <a:bodyPr wrap="square" rtlCol="0">
            <a:spAutoFit/>
          </a:bodyPr>
          <a:lstStyle/>
          <a:p>
            <a:r>
              <a:rPr lang="de-DE" dirty="0" err="1" smtClean="0"/>
              <a:t>Damping</a:t>
            </a:r>
            <a:r>
              <a:rPr lang="de-DE" dirty="0" smtClean="0"/>
              <a:t> </a:t>
            </a:r>
            <a:r>
              <a:rPr lang="de-DE" dirty="0" err="1" smtClean="0"/>
              <a:t>of</a:t>
            </a:r>
            <a:r>
              <a:rPr lang="de-DE" dirty="0" smtClean="0"/>
              <a:t> f = 4174 Hz</a:t>
            </a:r>
          </a:p>
          <a:p>
            <a:endParaRPr lang="de-DE" dirty="0" smtClean="0"/>
          </a:p>
          <a:p>
            <a:r>
              <a:rPr lang="de-DE" dirty="0" err="1" smtClean="0"/>
              <a:t>Example</a:t>
            </a:r>
            <a:r>
              <a:rPr lang="de-DE" dirty="0" smtClean="0"/>
              <a:t>:</a:t>
            </a:r>
            <a:endParaRPr lang="de-DE" dirty="0"/>
          </a:p>
          <a:p>
            <a:r>
              <a:rPr lang="de-DE" dirty="0" smtClean="0"/>
              <a:t>50 </a:t>
            </a:r>
            <a:r>
              <a:rPr lang="de-DE" dirty="0" err="1" smtClean="0"/>
              <a:t>periods</a:t>
            </a:r>
            <a:endParaRPr lang="de-DE" dirty="0" smtClean="0"/>
          </a:p>
          <a:p>
            <a:r>
              <a:rPr lang="de-DE" dirty="0" smtClean="0"/>
              <a:t>Re{E(s)} = 1 / 0.0003</a:t>
            </a:r>
          </a:p>
          <a:p>
            <a:endParaRPr lang="de-DE" dirty="0" smtClean="0"/>
          </a:p>
          <a:p>
            <a:endParaRPr lang="de-DE" dirty="0"/>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7767" y="116632"/>
            <a:ext cx="5232987" cy="6525344"/>
          </a:xfrm>
          <a:prstGeom prst="rect">
            <a:avLst/>
          </a:prstGeom>
        </p:spPr>
      </p:pic>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3645024"/>
            <a:ext cx="3916915" cy="1927176"/>
          </a:xfrm>
          <a:prstGeom prst="rect">
            <a:avLst/>
          </a:prstGeom>
        </p:spPr>
      </p:pic>
      <p:sp>
        <p:nvSpPr>
          <p:cNvPr id="8" name="Textfeld 7"/>
          <p:cNvSpPr txBox="1"/>
          <p:nvPr/>
        </p:nvSpPr>
        <p:spPr>
          <a:xfrm>
            <a:off x="323528" y="3140968"/>
            <a:ext cx="3168352" cy="369332"/>
          </a:xfrm>
          <a:prstGeom prst="rect">
            <a:avLst/>
          </a:prstGeom>
          <a:noFill/>
        </p:spPr>
        <p:txBody>
          <a:bodyPr wrap="square" rtlCol="0">
            <a:spAutoFit/>
          </a:bodyPr>
          <a:lstStyle/>
          <a:p>
            <a:r>
              <a:rPr lang="de-DE" dirty="0" smtClean="0"/>
              <a:t>Partial </a:t>
            </a:r>
            <a:r>
              <a:rPr lang="de-DE" dirty="0" err="1" smtClean="0"/>
              <a:t>decay</a:t>
            </a:r>
            <a:r>
              <a:rPr lang="de-DE" dirty="0" smtClean="0"/>
              <a:t> </a:t>
            </a:r>
            <a:r>
              <a:rPr lang="el-GR" dirty="0" smtClean="0"/>
              <a:t>μ</a:t>
            </a:r>
            <a:r>
              <a:rPr lang="de-DE" dirty="0" smtClean="0"/>
              <a:t> </a:t>
            </a:r>
            <a:r>
              <a:rPr lang="de-DE" dirty="0" err="1" smtClean="0"/>
              <a:t>from</a:t>
            </a:r>
            <a:r>
              <a:rPr lang="de-DE" dirty="0" smtClean="0"/>
              <a:t> </a:t>
            </a:r>
            <a:r>
              <a:rPr lang="de-DE" dirty="0" err="1" smtClean="0"/>
              <a:t>simulation</a:t>
            </a:r>
            <a:endParaRPr lang="de-DE" dirty="0"/>
          </a:p>
        </p:txBody>
      </p:sp>
    </p:spTree>
    <p:extLst>
      <p:ext uri="{BB962C8B-B14F-4D97-AF65-F5344CB8AC3E}">
        <p14:creationId xmlns:p14="http://schemas.microsoft.com/office/powerpoint/2010/main" val="29907319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696" y="116632"/>
            <a:ext cx="5372284" cy="3421071"/>
          </a:xfrm>
          <a:prstGeom prst="rect">
            <a:avLst/>
          </a:prstGeom>
        </p:spPr>
      </p:pic>
      <p:pic>
        <p:nvPicPr>
          <p:cNvPr id="11" name="Grafik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0914" y="3356992"/>
            <a:ext cx="5393090" cy="3434320"/>
          </a:xfrm>
          <a:prstGeom prst="rect">
            <a:avLst/>
          </a:prstGeom>
        </p:spPr>
      </p:pic>
    </p:spTree>
    <p:extLst>
      <p:ext uri="{BB962C8B-B14F-4D97-AF65-F5344CB8AC3E}">
        <p14:creationId xmlns:p14="http://schemas.microsoft.com/office/powerpoint/2010/main" val="926024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536" y="248680"/>
            <a:ext cx="4315752" cy="2748272"/>
          </a:xfrm>
          <a:prstGeom prst="rect">
            <a:avLst/>
          </a:prstGeom>
        </p:spPr>
      </p:pic>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1094" y="146652"/>
            <a:ext cx="4636192" cy="2952328"/>
          </a:xfrm>
          <a:prstGeom prst="rect">
            <a:avLst/>
          </a:prstGeom>
        </p:spPr>
      </p:pic>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8236" y="3573016"/>
            <a:ext cx="4746104" cy="3022320"/>
          </a:xfrm>
          <a:prstGeom prst="rect">
            <a:avLst/>
          </a:prstGeom>
        </p:spPr>
      </p:pic>
    </p:spTree>
    <p:extLst>
      <p:ext uri="{BB962C8B-B14F-4D97-AF65-F5344CB8AC3E}">
        <p14:creationId xmlns:p14="http://schemas.microsoft.com/office/powerpoint/2010/main" val="41698535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Mass</a:t>
            </a:r>
            <a:r>
              <a:rPr lang="de-DE" dirty="0" smtClean="0"/>
              <a:t> </a:t>
            </a:r>
            <a:r>
              <a:rPr lang="de-DE" dirty="0" err="1" smtClean="0"/>
              <a:t>point</a:t>
            </a:r>
            <a:r>
              <a:rPr lang="de-DE" dirty="0" smtClean="0"/>
              <a:t>, </a:t>
            </a:r>
            <a:r>
              <a:rPr lang="de-DE" dirty="0" err="1" smtClean="0"/>
              <a:t>Spetra</a:t>
            </a:r>
            <a:endParaRPr lang="de-DE" dirty="0"/>
          </a:p>
        </p:txBody>
      </p:sp>
      <p:sp>
        <p:nvSpPr>
          <p:cNvPr id="5" name="Textfeld 4"/>
          <p:cNvSpPr txBox="1"/>
          <p:nvPr/>
        </p:nvSpPr>
        <p:spPr>
          <a:xfrm>
            <a:off x="755576" y="5661248"/>
            <a:ext cx="7776864" cy="369332"/>
          </a:xfrm>
          <a:prstGeom prst="rect">
            <a:avLst/>
          </a:prstGeom>
          <a:noFill/>
        </p:spPr>
        <p:txBody>
          <a:bodyPr wrap="square" rtlCol="0">
            <a:spAutoFit/>
          </a:bodyPr>
          <a:lstStyle/>
          <a:p>
            <a:r>
              <a:rPr lang="de-DE" dirty="0" smtClean="0"/>
              <a:t>Non-</a:t>
            </a:r>
            <a:r>
              <a:rPr lang="de-DE" dirty="0" err="1" smtClean="0"/>
              <a:t>exponential</a:t>
            </a:r>
            <a:r>
              <a:rPr lang="de-DE" dirty="0" smtClean="0"/>
              <a:t> </a:t>
            </a:r>
            <a:r>
              <a:rPr lang="de-DE" dirty="0" err="1" smtClean="0"/>
              <a:t>decay</a:t>
            </a:r>
            <a:r>
              <a:rPr lang="de-DE" dirty="0" smtClean="0"/>
              <a:t> </a:t>
            </a:r>
            <a:r>
              <a:rPr lang="de-DE" dirty="0" err="1" smtClean="0"/>
              <a:t>leads</a:t>
            </a:r>
            <a:r>
              <a:rPr lang="de-DE" dirty="0" smtClean="0"/>
              <a:t> </a:t>
            </a:r>
            <a:r>
              <a:rPr lang="de-DE" dirty="0" err="1" smtClean="0"/>
              <a:t>to</a:t>
            </a:r>
            <a:r>
              <a:rPr lang="de-DE" dirty="0" smtClean="0"/>
              <a:t> </a:t>
            </a:r>
            <a:r>
              <a:rPr lang="de-DE" dirty="0" err="1" smtClean="0"/>
              <a:t>sidebands</a:t>
            </a:r>
            <a:r>
              <a:rPr lang="de-DE" dirty="0"/>
              <a:t> </a:t>
            </a:r>
            <a:r>
              <a:rPr lang="de-DE" dirty="0" err="1" smtClean="0"/>
              <a:t>with</a:t>
            </a:r>
            <a:r>
              <a:rPr lang="de-DE" dirty="0" smtClean="0"/>
              <a:t> high </a:t>
            </a:r>
            <a:r>
              <a:rPr lang="el-GR" dirty="0" smtClean="0"/>
              <a:t>γ</a:t>
            </a:r>
            <a:r>
              <a:rPr lang="de-DE" dirty="0" smtClean="0"/>
              <a:t>.</a:t>
            </a:r>
            <a:endParaRPr lang="de-DE" dirty="0"/>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1340768"/>
            <a:ext cx="7488832" cy="4071669"/>
          </a:xfrm>
          <a:prstGeom prst="rect">
            <a:avLst/>
          </a:prstGeom>
        </p:spPr>
      </p:pic>
    </p:spTree>
    <p:extLst>
      <p:ext uri="{BB962C8B-B14F-4D97-AF65-F5344CB8AC3E}">
        <p14:creationId xmlns:p14="http://schemas.microsoft.com/office/powerpoint/2010/main" val="14806245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96" y="116632"/>
            <a:ext cx="4127848" cy="2592288"/>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960" y="44624"/>
            <a:ext cx="4844026" cy="3042048"/>
          </a:xfrm>
          <a:prstGeom prst="rect">
            <a:avLst/>
          </a:prstGeom>
        </p:spPr>
      </p:pic>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708" y="3933056"/>
            <a:ext cx="4431470" cy="2782963"/>
          </a:xfrm>
          <a:prstGeom prst="rect">
            <a:avLst/>
          </a:prstGeom>
        </p:spPr>
      </p:pic>
      <p:pic>
        <p:nvPicPr>
          <p:cNvPr id="9" name="Grafi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5194" y="3933056"/>
            <a:ext cx="4486265" cy="2817374"/>
          </a:xfrm>
          <a:prstGeom prst="rect">
            <a:avLst/>
          </a:prstGeom>
        </p:spPr>
      </p:pic>
    </p:spTree>
    <p:extLst>
      <p:ext uri="{BB962C8B-B14F-4D97-AF65-F5344CB8AC3E}">
        <p14:creationId xmlns:p14="http://schemas.microsoft.com/office/powerpoint/2010/main" val="35978014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8748" y="3573016"/>
            <a:ext cx="4242048" cy="2664006"/>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7744" y="44624"/>
            <a:ext cx="4314056" cy="2709227"/>
          </a:xfrm>
          <a:prstGeom prst="rect">
            <a:avLst/>
          </a:prstGeom>
        </p:spPr>
      </p:pic>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3501008"/>
            <a:ext cx="4314056" cy="2709227"/>
          </a:xfrm>
          <a:prstGeom prst="rect">
            <a:avLst/>
          </a:prstGeom>
        </p:spPr>
      </p:pic>
    </p:spTree>
    <p:extLst>
      <p:ext uri="{BB962C8B-B14F-4D97-AF65-F5344CB8AC3E}">
        <p14:creationId xmlns:p14="http://schemas.microsoft.com/office/powerpoint/2010/main" val="1121630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635" y="-1"/>
            <a:ext cx="7881937" cy="207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35494" y="548680"/>
            <a:ext cx="1296145" cy="646331"/>
          </a:xfrm>
          <a:prstGeom prst="rect">
            <a:avLst/>
          </a:prstGeom>
          <a:noFill/>
        </p:spPr>
        <p:txBody>
          <a:bodyPr wrap="square" rtlCol="0">
            <a:spAutoFit/>
          </a:bodyPr>
          <a:lstStyle/>
          <a:p>
            <a:r>
              <a:rPr lang="de-DE" sz="1200" dirty="0" smtClean="0"/>
              <a:t>10 </a:t>
            </a:r>
            <a:r>
              <a:rPr lang="de-DE" sz="1200" dirty="0" err="1" smtClean="0"/>
              <a:t>periods</a:t>
            </a:r>
            <a:r>
              <a:rPr lang="de-DE" sz="1200" dirty="0" smtClean="0"/>
              <a:t>,</a:t>
            </a:r>
          </a:p>
          <a:p>
            <a:r>
              <a:rPr lang="de-DE" sz="1200" dirty="0" smtClean="0"/>
              <a:t>Re{E(s)} = 0.0003</a:t>
            </a:r>
          </a:p>
          <a:p>
            <a:r>
              <a:rPr lang="el-GR" sz="1200" dirty="0" smtClean="0"/>
              <a:t>γ</a:t>
            </a:r>
            <a:r>
              <a:rPr lang="de-DE" sz="1200" dirty="0"/>
              <a:t> </a:t>
            </a:r>
            <a:r>
              <a:rPr lang="de-DE" sz="1200" dirty="0" smtClean="0"/>
              <a:t> = .1</a:t>
            </a:r>
            <a:endParaRPr lang="de-DE" sz="1200" dirty="0"/>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8636" y="2348880"/>
            <a:ext cx="7900987" cy="2030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5875" y="4797152"/>
            <a:ext cx="7858125" cy="2103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766050" y="1844824"/>
            <a:ext cx="576064" cy="276999"/>
          </a:xfrm>
          <a:prstGeom prst="rect">
            <a:avLst/>
          </a:prstGeom>
          <a:noFill/>
        </p:spPr>
        <p:txBody>
          <a:bodyPr wrap="square" rtlCol="0">
            <a:spAutoFit/>
          </a:bodyPr>
          <a:lstStyle/>
          <a:p>
            <a:r>
              <a:rPr lang="de-DE" sz="1200" dirty="0" smtClean="0"/>
              <a:t>20 Hz</a:t>
            </a:r>
            <a:endParaRPr lang="de-DE" sz="1200" dirty="0"/>
          </a:p>
        </p:txBody>
      </p:sp>
      <p:sp>
        <p:nvSpPr>
          <p:cNvPr id="9" name="Textfeld 8"/>
          <p:cNvSpPr txBox="1"/>
          <p:nvPr/>
        </p:nvSpPr>
        <p:spPr>
          <a:xfrm>
            <a:off x="766050" y="6581001"/>
            <a:ext cx="576064" cy="276999"/>
          </a:xfrm>
          <a:prstGeom prst="rect">
            <a:avLst/>
          </a:prstGeom>
          <a:noFill/>
        </p:spPr>
        <p:txBody>
          <a:bodyPr wrap="square" rtlCol="0">
            <a:spAutoFit/>
          </a:bodyPr>
          <a:lstStyle/>
          <a:p>
            <a:r>
              <a:rPr lang="de-DE" sz="1200" dirty="0" smtClean="0"/>
              <a:t>20 Hz</a:t>
            </a:r>
            <a:endParaRPr lang="de-DE" sz="1200" dirty="0"/>
          </a:p>
        </p:txBody>
      </p:sp>
      <p:sp>
        <p:nvSpPr>
          <p:cNvPr id="10" name="Textfeld 9"/>
          <p:cNvSpPr txBox="1"/>
          <p:nvPr/>
        </p:nvSpPr>
        <p:spPr>
          <a:xfrm>
            <a:off x="755456" y="4149080"/>
            <a:ext cx="576064" cy="276999"/>
          </a:xfrm>
          <a:prstGeom prst="rect">
            <a:avLst/>
          </a:prstGeom>
          <a:noFill/>
        </p:spPr>
        <p:txBody>
          <a:bodyPr wrap="square" rtlCol="0">
            <a:spAutoFit/>
          </a:bodyPr>
          <a:lstStyle/>
          <a:p>
            <a:r>
              <a:rPr lang="de-DE" sz="1200" dirty="0" smtClean="0"/>
              <a:t>20 Hz</a:t>
            </a:r>
            <a:endParaRPr lang="de-DE" sz="1200" dirty="0"/>
          </a:p>
        </p:txBody>
      </p:sp>
      <p:sp>
        <p:nvSpPr>
          <p:cNvPr id="11" name="Textfeld 10"/>
          <p:cNvSpPr txBox="1"/>
          <p:nvPr/>
        </p:nvSpPr>
        <p:spPr>
          <a:xfrm>
            <a:off x="-26329" y="2996952"/>
            <a:ext cx="1296145" cy="646331"/>
          </a:xfrm>
          <a:prstGeom prst="rect">
            <a:avLst/>
          </a:prstGeom>
          <a:noFill/>
        </p:spPr>
        <p:txBody>
          <a:bodyPr wrap="square" rtlCol="0">
            <a:spAutoFit/>
          </a:bodyPr>
          <a:lstStyle/>
          <a:p>
            <a:r>
              <a:rPr lang="de-DE" sz="1200" dirty="0" smtClean="0"/>
              <a:t>10 </a:t>
            </a:r>
            <a:r>
              <a:rPr lang="de-DE" sz="1200" dirty="0" err="1" smtClean="0"/>
              <a:t>periods</a:t>
            </a:r>
            <a:r>
              <a:rPr lang="de-DE" sz="1200" dirty="0" smtClean="0"/>
              <a:t>,</a:t>
            </a:r>
          </a:p>
          <a:p>
            <a:r>
              <a:rPr lang="de-DE" sz="1200" dirty="0" smtClean="0"/>
              <a:t>Re{E(s)} = 0.0003</a:t>
            </a:r>
          </a:p>
          <a:p>
            <a:r>
              <a:rPr lang="el-GR" sz="1200" dirty="0" smtClean="0"/>
              <a:t>γ</a:t>
            </a:r>
            <a:r>
              <a:rPr lang="de-DE" sz="1200" dirty="0"/>
              <a:t> </a:t>
            </a:r>
            <a:r>
              <a:rPr lang="de-DE" sz="1200" dirty="0" smtClean="0"/>
              <a:t> = .01</a:t>
            </a:r>
            <a:endParaRPr lang="de-DE" sz="1200" dirty="0"/>
          </a:p>
        </p:txBody>
      </p:sp>
      <p:sp>
        <p:nvSpPr>
          <p:cNvPr id="12" name="Textfeld 11"/>
          <p:cNvSpPr txBox="1"/>
          <p:nvPr/>
        </p:nvSpPr>
        <p:spPr>
          <a:xfrm>
            <a:off x="0" y="5733256"/>
            <a:ext cx="1296145" cy="646331"/>
          </a:xfrm>
          <a:prstGeom prst="rect">
            <a:avLst/>
          </a:prstGeom>
          <a:noFill/>
        </p:spPr>
        <p:txBody>
          <a:bodyPr wrap="square" rtlCol="0">
            <a:spAutoFit/>
          </a:bodyPr>
          <a:lstStyle/>
          <a:p>
            <a:r>
              <a:rPr lang="de-DE" sz="1200" dirty="0"/>
              <a:t>5</a:t>
            </a:r>
            <a:r>
              <a:rPr lang="de-DE" sz="1200" dirty="0" smtClean="0"/>
              <a:t>0 </a:t>
            </a:r>
            <a:r>
              <a:rPr lang="de-DE" sz="1200" dirty="0" err="1" smtClean="0"/>
              <a:t>periods</a:t>
            </a:r>
            <a:r>
              <a:rPr lang="de-DE" sz="1200" dirty="0" smtClean="0"/>
              <a:t>,</a:t>
            </a:r>
          </a:p>
          <a:p>
            <a:r>
              <a:rPr lang="de-DE" sz="1200" dirty="0" smtClean="0"/>
              <a:t>Re{E(s)} = 0.0003</a:t>
            </a:r>
          </a:p>
          <a:p>
            <a:r>
              <a:rPr lang="el-GR" sz="1200" dirty="0" smtClean="0"/>
              <a:t>γ</a:t>
            </a:r>
            <a:r>
              <a:rPr lang="de-DE" sz="1200" dirty="0"/>
              <a:t> </a:t>
            </a:r>
            <a:r>
              <a:rPr lang="de-DE" sz="1200" dirty="0" smtClean="0"/>
              <a:t> = .01</a:t>
            </a:r>
            <a:endParaRPr lang="de-DE" sz="1200" dirty="0"/>
          </a:p>
        </p:txBody>
      </p:sp>
      <p:sp>
        <p:nvSpPr>
          <p:cNvPr id="13" name="Textfeld 12"/>
          <p:cNvSpPr txBox="1"/>
          <p:nvPr/>
        </p:nvSpPr>
        <p:spPr>
          <a:xfrm>
            <a:off x="706809" y="-5319"/>
            <a:ext cx="648073" cy="276999"/>
          </a:xfrm>
          <a:prstGeom prst="rect">
            <a:avLst/>
          </a:prstGeom>
          <a:noFill/>
        </p:spPr>
        <p:txBody>
          <a:bodyPr wrap="square" rtlCol="0">
            <a:spAutoFit/>
          </a:bodyPr>
          <a:lstStyle/>
          <a:p>
            <a:r>
              <a:rPr lang="de-DE" sz="1200" dirty="0" smtClean="0"/>
              <a:t>20 kHz</a:t>
            </a:r>
            <a:endParaRPr lang="de-DE" sz="1200" dirty="0"/>
          </a:p>
        </p:txBody>
      </p:sp>
      <p:sp>
        <p:nvSpPr>
          <p:cNvPr id="14" name="Textfeld 13"/>
          <p:cNvSpPr txBox="1"/>
          <p:nvPr/>
        </p:nvSpPr>
        <p:spPr>
          <a:xfrm>
            <a:off x="730045" y="2342184"/>
            <a:ext cx="648073" cy="276999"/>
          </a:xfrm>
          <a:prstGeom prst="rect">
            <a:avLst/>
          </a:prstGeom>
          <a:noFill/>
        </p:spPr>
        <p:txBody>
          <a:bodyPr wrap="square" rtlCol="0">
            <a:spAutoFit/>
          </a:bodyPr>
          <a:lstStyle/>
          <a:p>
            <a:r>
              <a:rPr lang="de-DE" sz="1200" dirty="0" smtClean="0"/>
              <a:t>20 kHz</a:t>
            </a:r>
            <a:endParaRPr lang="de-DE" sz="1200" dirty="0"/>
          </a:p>
        </p:txBody>
      </p:sp>
      <p:sp>
        <p:nvSpPr>
          <p:cNvPr id="15" name="Textfeld 14"/>
          <p:cNvSpPr txBox="1"/>
          <p:nvPr/>
        </p:nvSpPr>
        <p:spPr>
          <a:xfrm>
            <a:off x="755456" y="4797151"/>
            <a:ext cx="648073" cy="276999"/>
          </a:xfrm>
          <a:prstGeom prst="rect">
            <a:avLst/>
          </a:prstGeom>
          <a:noFill/>
        </p:spPr>
        <p:txBody>
          <a:bodyPr wrap="square" rtlCol="0">
            <a:spAutoFit/>
          </a:bodyPr>
          <a:lstStyle/>
          <a:p>
            <a:r>
              <a:rPr lang="de-DE" sz="1200" dirty="0" smtClean="0"/>
              <a:t>20 kHz</a:t>
            </a:r>
            <a:endParaRPr lang="de-DE" sz="1200" dirty="0"/>
          </a:p>
        </p:txBody>
      </p:sp>
      <p:sp>
        <p:nvSpPr>
          <p:cNvPr id="3" name="Textfeld 2"/>
          <p:cNvSpPr txBox="1"/>
          <p:nvPr/>
        </p:nvSpPr>
        <p:spPr>
          <a:xfrm>
            <a:off x="1262843" y="4385759"/>
            <a:ext cx="482824" cy="276999"/>
          </a:xfrm>
          <a:prstGeom prst="rect">
            <a:avLst/>
          </a:prstGeom>
          <a:noFill/>
        </p:spPr>
        <p:txBody>
          <a:bodyPr wrap="none" rtlCol="0">
            <a:spAutoFit/>
          </a:bodyPr>
          <a:lstStyle/>
          <a:p>
            <a:r>
              <a:rPr lang="de-DE" sz="1200" dirty="0" smtClean="0"/>
              <a:t>0 </a:t>
            </a:r>
            <a:r>
              <a:rPr lang="de-DE" sz="1200" dirty="0" err="1" smtClean="0"/>
              <a:t>ms</a:t>
            </a:r>
            <a:endParaRPr lang="de-DE" sz="1200" dirty="0"/>
          </a:p>
        </p:txBody>
      </p:sp>
      <p:sp>
        <p:nvSpPr>
          <p:cNvPr id="17" name="Textfeld 16"/>
          <p:cNvSpPr txBox="1"/>
          <p:nvPr/>
        </p:nvSpPr>
        <p:spPr>
          <a:xfrm>
            <a:off x="1296145" y="2065185"/>
            <a:ext cx="482824" cy="276999"/>
          </a:xfrm>
          <a:prstGeom prst="rect">
            <a:avLst/>
          </a:prstGeom>
          <a:noFill/>
        </p:spPr>
        <p:txBody>
          <a:bodyPr wrap="none" rtlCol="0">
            <a:spAutoFit/>
          </a:bodyPr>
          <a:lstStyle/>
          <a:p>
            <a:r>
              <a:rPr lang="de-DE" sz="1200" dirty="0" smtClean="0"/>
              <a:t>0 </a:t>
            </a:r>
            <a:r>
              <a:rPr lang="de-DE" sz="1200" dirty="0" err="1" smtClean="0"/>
              <a:t>ms</a:t>
            </a:r>
            <a:endParaRPr lang="de-DE" sz="1200" dirty="0"/>
          </a:p>
        </p:txBody>
      </p:sp>
      <p:sp>
        <p:nvSpPr>
          <p:cNvPr id="19" name="Textfeld 18"/>
          <p:cNvSpPr txBox="1"/>
          <p:nvPr/>
        </p:nvSpPr>
        <p:spPr>
          <a:xfrm>
            <a:off x="8552060" y="2053245"/>
            <a:ext cx="639919" cy="276999"/>
          </a:xfrm>
          <a:prstGeom prst="rect">
            <a:avLst/>
          </a:prstGeom>
          <a:noFill/>
        </p:spPr>
        <p:txBody>
          <a:bodyPr wrap="none" rtlCol="0">
            <a:spAutoFit/>
          </a:bodyPr>
          <a:lstStyle/>
          <a:p>
            <a:r>
              <a:rPr lang="de-DE" sz="1200" dirty="0" smtClean="0"/>
              <a:t>400 </a:t>
            </a:r>
            <a:r>
              <a:rPr lang="de-DE" sz="1200" dirty="0" err="1" smtClean="0"/>
              <a:t>ms</a:t>
            </a:r>
            <a:endParaRPr lang="de-DE" sz="1200" dirty="0"/>
          </a:p>
        </p:txBody>
      </p:sp>
      <p:sp>
        <p:nvSpPr>
          <p:cNvPr id="21" name="Textfeld 20"/>
          <p:cNvSpPr txBox="1"/>
          <p:nvPr/>
        </p:nvSpPr>
        <p:spPr>
          <a:xfrm>
            <a:off x="8504081" y="4377232"/>
            <a:ext cx="639919" cy="276999"/>
          </a:xfrm>
          <a:prstGeom prst="rect">
            <a:avLst/>
          </a:prstGeom>
          <a:noFill/>
        </p:spPr>
        <p:txBody>
          <a:bodyPr wrap="none" rtlCol="0">
            <a:spAutoFit/>
          </a:bodyPr>
          <a:lstStyle/>
          <a:p>
            <a:r>
              <a:rPr lang="de-DE" sz="1200" dirty="0" smtClean="0"/>
              <a:t>400 </a:t>
            </a:r>
            <a:r>
              <a:rPr lang="de-DE" sz="1200" dirty="0" err="1" smtClean="0"/>
              <a:t>ms</a:t>
            </a:r>
            <a:endParaRPr lang="de-DE" sz="1200" dirty="0"/>
          </a:p>
        </p:txBody>
      </p:sp>
      <p:sp>
        <p:nvSpPr>
          <p:cNvPr id="22" name="Textfeld 21"/>
          <p:cNvSpPr txBox="1"/>
          <p:nvPr/>
        </p:nvSpPr>
        <p:spPr>
          <a:xfrm>
            <a:off x="4572000" y="2053245"/>
            <a:ext cx="1584176" cy="276999"/>
          </a:xfrm>
          <a:prstGeom prst="rect">
            <a:avLst/>
          </a:prstGeom>
          <a:noFill/>
        </p:spPr>
        <p:txBody>
          <a:bodyPr wrap="square" rtlCol="0">
            <a:spAutoFit/>
          </a:bodyPr>
          <a:lstStyle/>
          <a:p>
            <a:r>
              <a:rPr lang="de-DE" sz="1200" dirty="0" smtClean="0"/>
              <a:t>Time</a:t>
            </a:r>
            <a:endParaRPr lang="de-DE" sz="1200" dirty="0"/>
          </a:p>
        </p:txBody>
      </p:sp>
      <p:sp>
        <p:nvSpPr>
          <p:cNvPr id="23" name="Textfeld 22"/>
          <p:cNvSpPr txBox="1"/>
          <p:nvPr/>
        </p:nvSpPr>
        <p:spPr>
          <a:xfrm>
            <a:off x="4567937" y="4426079"/>
            <a:ext cx="1584176" cy="276999"/>
          </a:xfrm>
          <a:prstGeom prst="rect">
            <a:avLst/>
          </a:prstGeom>
          <a:noFill/>
        </p:spPr>
        <p:txBody>
          <a:bodyPr wrap="square" rtlCol="0">
            <a:spAutoFit/>
          </a:bodyPr>
          <a:lstStyle/>
          <a:p>
            <a:r>
              <a:rPr lang="de-DE" sz="1200" dirty="0" smtClean="0"/>
              <a:t>Time</a:t>
            </a:r>
            <a:endParaRPr lang="de-DE" sz="1200" dirty="0"/>
          </a:p>
        </p:txBody>
      </p:sp>
    </p:spTree>
    <p:extLst>
      <p:ext uri="{BB962C8B-B14F-4D97-AF65-F5344CB8AC3E}">
        <p14:creationId xmlns:p14="http://schemas.microsoft.com/office/powerpoint/2010/main" val="14681073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5875" y="2477965"/>
            <a:ext cx="7869237" cy="212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5874" y="0"/>
            <a:ext cx="7858125" cy="2103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p:cNvSpPr txBox="1"/>
          <p:nvPr/>
        </p:nvSpPr>
        <p:spPr>
          <a:xfrm>
            <a:off x="1279383" y="2053246"/>
            <a:ext cx="482824" cy="276999"/>
          </a:xfrm>
          <a:prstGeom prst="rect">
            <a:avLst/>
          </a:prstGeom>
          <a:noFill/>
        </p:spPr>
        <p:txBody>
          <a:bodyPr wrap="none" rtlCol="0">
            <a:spAutoFit/>
          </a:bodyPr>
          <a:lstStyle/>
          <a:p>
            <a:r>
              <a:rPr lang="de-DE" sz="1200" dirty="0" smtClean="0"/>
              <a:t>0 </a:t>
            </a:r>
            <a:r>
              <a:rPr lang="de-DE" sz="1200" dirty="0" err="1" smtClean="0"/>
              <a:t>ms</a:t>
            </a:r>
            <a:endParaRPr lang="de-DE" sz="1200" dirty="0"/>
          </a:p>
        </p:txBody>
      </p:sp>
      <p:sp>
        <p:nvSpPr>
          <p:cNvPr id="9" name="Textfeld 8"/>
          <p:cNvSpPr txBox="1"/>
          <p:nvPr/>
        </p:nvSpPr>
        <p:spPr>
          <a:xfrm>
            <a:off x="1268234" y="4614681"/>
            <a:ext cx="482824" cy="276999"/>
          </a:xfrm>
          <a:prstGeom prst="rect">
            <a:avLst/>
          </a:prstGeom>
          <a:noFill/>
        </p:spPr>
        <p:txBody>
          <a:bodyPr wrap="none" rtlCol="0">
            <a:spAutoFit/>
          </a:bodyPr>
          <a:lstStyle/>
          <a:p>
            <a:r>
              <a:rPr lang="de-DE" sz="1200" dirty="0" smtClean="0"/>
              <a:t>0 </a:t>
            </a:r>
            <a:r>
              <a:rPr lang="de-DE" sz="1200" dirty="0" err="1" smtClean="0"/>
              <a:t>ms</a:t>
            </a:r>
            <a:endParaRPr lang="de-DE" sz="1200" dirty="0"/>
          </a:p>
        </p:txBody>
      </p:sp>
      <p:sp>
        <p:nvSpPr>
          <p:cNvPr id="10" name="Textfeld 9"/>
          <p:cNvSpPr txBox="1"/>
          <p:nvPr/>
        </p:nvSpPr>
        <p:spPr>
          <a:xfrm>
            <a:off x="8515193" y="2099779"/>
            <a:ext cx="639919" cy="276999"/>
          </a:xfrm>
          <a:prstGeom prst="rect">
            <a:avLst/>
          </a:prstGeom>
          <a:noFill/>
        </p:spPr>
        <p:txBody>
          <a:bodyPr wrap="none" rtlCol="0">
            <a:spAutoFit/>
          </a:bodyPr>
          <a:lstStyle/>
          <a:p>
            <a:r>
              <a:rPr lang="de-DE" sz="1200" dirty="0" smtClean="0"/>
              <a:t>400 </a:t>
            </a:r>
            <a:r>
              <a:rPr lang="de-DE" sz="1200" dirty="0" err="1" smtClean="0"/>
              <a:t>ms</a:t>
            </a:r>
            <a:endParaRPr lang="de-DE" sz="1200" dirty="0"/>
          </a:p>
        </p:txBody>
      </p:sp>
      <p:sp>
        <p:nvSpPr>
          <p:cNvPr id="11" name="Textfeld 10"/>
          <p:cNvSpPr txBox="1"/>
          <p:nvPr/>
        </p:nvSpPr>
        <p:spPr>
          <a:xfrm>
            <a:off x="8502196" y="4595019"/>
            <a:ext cx="639919" cy="276999"/>
          </a:xfrm>
          <a:prstGeom prst="rect">
            <a:avLst/>
          </a:prstGeom>
          <a:noFill/>
        </p:spPr>
        <p:txBody>
          <a:bodyPr wrap="none" rtlCol="0">
            <a:spAutoFit/>
          </a:bodyPr>
          <a:lstStyle/>
          <a:p>
            <a:r>
              <a:rPr lang="de-DE" sz="1200" dirty="0" smtClean="0"/>
              <a:t>400 </a:t>
            </a:r>
            <a:r>
              <a:rPr lang="de-DE" sz="1200" dirty="0" err="1" smtClean="0"/>
              <a:t>ms</a:t>
            </a:r>
            <a:endParaRPr lang="de-DE" sz="1200" dirty="0"/>
          </a:p>
        </p:txBody>
      </p:sp>
      <p:sp>
        <p:nvSpPr>
          <p:cNvPr id="12" name="Textfeld 11"/>
          <p:cNvSpPr txBox="1"/>
          <p:nvPr/>
        </p:nvSpPr>
        <p:spPr>
          <a:xfrm>
            <a:off x="4572000" y="4614681"/>
            <a:ext cx="1584176" cy="276999"/>
          </a:xfrm>
          <a:prstGeom prst="rect">
            <a:avLst/>
          </a:prstGeom>
          <a:noFill/>
        </p:spPr>
        <p:txBody>
          <a:bodyPr wrap="square" rtlCol="0">
            <a:spAutoFit/>
          </a:bodyPr>
          <a:lstStyle/>
          <a:p>
            <a:r>
              <a:rPr lang="de-DE" sz="1200" dirty="0" smtClean="0"/>
              <a:t>Time</a:t>
            </a:r>
            <a:endParaRPr lang="de-DE" sz="1200" dirty="0"/>
          </a:p>
        </p:txBody>
      </p:sp>
      <p:sp>
        <p:nvSpPr>
          <p:cNvPr id="13" name="Textfeld 12"/>
          <p:cNvSpPr txBox="1"/>
          <p:nvPr/>
        </p:nvSpPr>
        <p:spPr>
          <a:xfrm>
            <a:off x="4572000" y="2053245"/>
            <a:ext cx="1584176" cy="276999"/>
          </a:xfrm>
          <a:prstGeom prst="rect">
            <a:avLst/>
          </a:prstGeom>
          <a:noFill/>
        </p:spPr>
        <p:txBody>
          <a:bodyPr wrap="square" rtlCol="0">
            <a:spAutoFit/>
          </a:bodyPr>
          <a:lstStyle/>
          <a:p>
            <a:r>
              <a:rPr lang="de-DE" sz="1200" dirty="0" smtClean="0"/>
              <a:t>Time</a:t>
            </a:r>
            <a:endParaRPr lang="de-DE" sz="1200" dirty="0"/>
          </a:p>
        </p:txBody>
      </p:sp>
      <p:sp>
        <p:nvSpPr>
          <p:cNvPr id="14" name="Textfeld 13"/>
          <p:cNvSpPr txBox="1"/>
          <p:nvPr/>
        </p:nvSpPr>
        <p:spPr>
          <a:xfrm>
            <a:off x="766050" y="1844824"/>
            <a:ext cx="576064" cy="276999"/>
          </a:xfrm>
          <a:prstGeom prst="rect">
            <a:avLst/>
          </a:prstGeom>
          <a:noFill/>
        </p:spPr>
        <p:txBody>
          <a:bodyPr wrap="square" rtlCol="0">
            <a:spAutoFit/>
          </a:bodyPr>
          <a:lstStyle/>
          <a:p>
            <a:r>
              <a:rPr lang="de-DE" sz="1200" dirty="0" smtClean="0"/>
              <a:t>20 Hz</a:t>
            </a:r>
            <a:endParaRPr lang="de-DE" sz="1200" dirty="0"/>
          </a:p>
        </p:txBody>
      </p:sp>
      <p:sp>
        <p:nvSpPr>
          <p:cNvPr id="15" name="Textfeld 14"/>
          <p:cNvSpPr txBox="1"/>
          <p:nvPr/>
        </p:nvSpPr>
        <p:spPr>
          <a:xfrm>
            <a:off x="755456" y="4339115"/>
            <a:ext cx="576064" cy="276999"/>
          </a:xfrm>
          <a:prstGeom prst="rect">
            <a:avLst/>
          </a:prstGeom>
          <a:noFill/>
        </p:spPr>
        <p:txBody>
          <a:bodyPr wrap="square" rtlCol="0">
            <a:spAutoFit/>
          </a:bodyPr>
          <a:lstStyle/>
          <a:p>
            <a:r>
              <a:rPr lang="de-DE" sz="1200" dirty="0" smtClean="0"/>
              <a:t>20 Hz</a:t>
            </a:r>
            <a:endParaRPr lang="de-DE" sz="1200" dirty="0"/>
          </a:p>
        </p:txBody>
      </p:sp>
      <p:sp>
        <p:nvSpPr>
          <p:cNvPr id="16" name="Textfeld 15"/>
          <p:cNvSpPr txBox="1"/>
          <p:nvPr/>
        </p:nvSpPr>
        <p:spPr>
          <a:xfrm>
            <a:off x="706809" y="-5319"/>
            <a:ext cx="648073" cy="276999"/>
          </a:xfrm>
          <a:prstGeom prst="rect">
            <a:avLst/>
          </a:prstGeom>
          <a:noFill/>
        </p:spPr>
        <p:txBody>
          <a:bodyPr wrap="square" rtlCol="0">
            <a:spAutoFit/>
          </a:bodyPr>
          <a:lstStyle/>
          <a:p>
            <a:r>
              <a:rPr lang="de-DE" sz="1200" dirty="0" smtClean="0"/>
              <a:t>20 kHz</a:t>
            </a:r>
            <a:endParaRPr lang="de-DE" sz="1200" dirty="0"/>
          </a:p>
        </p:txBody>
      </p:sp>
      <p:sp>
        <p:nvSpPr>
          <p:cNvPr id="17" name="Textfeld 16"/>
          <p:cNvSpPr txBox="1"/>
          <p:nvPr/>
        </p:nvSpPr>
        <p:spPr>
          <a:xfrm>
            <a:off x="730045" y="2471553"/>
            <a:ext cx="648073" cy="276999"/>
          </a:xfrm>
          <a:prstGeom prst="rect">
            <a:avLst/>
          </a:prstGeom>
          <a:noFill/>
        </p:spPr>
        <p:txBody>
          <a:bodyPr wrap="square" rtlCol="0">
            <a:spAutoFit/>
          </a:bodyPr>
          <a:lstStyle/>
          <a:p>
            <a:r>
              <a:rPr lang="de-DE" sz="1200" dirty="0" smtClean="0"/>
              <a:t>20 kHz</a:t>
            </a:r>
            <a:endParaRPr lang="de-DE" sz="1200" dirty="0"/>
          </a:p>
        </p:txBody>
      </p:sp>
      <p:sp>
        <p:nvSpPr>
          <p:cNvPr id="18" name="Textfeld 17"/>
          <p:cNvSpPr txBox="1"/>
          <p:nvPr/>
        </p:nvSpPr>
        <p:spPr>
          <a:xfrm>
            <a:off x="11980" y="620688"/>
            <a:ext cx="1296145" cy="646331"/>
          </a:xfrm>
          <a:prstGeom prst="rect">
            <a:avLst/>
          </a:prstGeom>
          <a:noFill/>
        </p:spPr>
        <p:txBody>
          <a:bodyPr wrap="square" rtlCol="0">
            <a:spAutoFit/>
          </a:bodyPr>
          <a:lstStyle/>
          <a:p>
            <a:r>
              <a:rPr lang="de-DE" sz="1200" dirty="0"/>
              <a:t>5</a:t>
            </a:r>
            <a:r>
              <a:rPr lang="de-DE" sz="1200" dirty="0" smtClean="0"/>
              <a:t>0 </a:t>
            </a:r>
            <a:r>
              <a:rPr lang="de-DE" sz="1200" dirty="0" err="1" smtClean="0"/>
              <a:t>periods</a:t>
            </a:r>
            <a:r>
              <a:rPr lang="de-DE" sz="1200" dirty="0" smtClean="0"/>
              <a:t>,</a:t>
            </a:r>
          </a:p>
          <a:p>
            <a:r>
              <a:rPr lang="de-DE" sz="1200" dirty="0" smtClean="0"/>
              <a:t>Re{E(s)} = 0.0003</a:t>
            </a:r>
          </a:p>
          <a:p>
            <a:r>
              <a:rPr lang="el-GR" sz="1200" dirty="0" smtClean="0"/>
              <a:t>γ</a:t>
            </a:r>
            <a:r>
              <a:rPr lang="de-DE" sz="1200" dirty="0"/>
              <a:t> </a:t>
            </a:r>
            <a:r>
              <a:rPr lang="de-DE" sz="1200" dirty="0" smtClean="0"/>
              <a:t> = .01</a:t>
            </a:r>
            <a:endParaRPr lang="de-DE" sz="1200" dirty="0"/>
          </a:p>
        </p:txBody>
      </p:sp>
      <p:sp>
        <p:nvSpPr>
          <p:cNvPr id="19" name="Textfeld 18"/>
          <p:cNvSpPr txBox="1"/>
          <p:nvPr/>
        </p:nvSpPr>
        <p:spPr>
          <a:xfrm>
            <a:off x="0" y="3216836"/>
            <a:ext cx="1296145" cy="646331"/>
          </a:xfrm>
          <a:prstGeom prst="rect">
            <a:avLst/>
          </a:prstGeom>
          <a:noFill/>
        </p:spPr>
        <p:txBody>
          <a:bodyPr wrap="square" rtlCol="0">
            <a:spAutoFit/>
          </a:bodyPr>
          <a:lstStyle/>
          <a:p>
            <a:r>
              <a:rPr lang="de-DE" sz="1200" dirty="0"/>
              <a:t>5</a:t>
            </a:r>
            <a:r>
              <a:rPr lang="de-DE" sz="1200" dirty="0" smtClean="0"/>
              <a:t>0 </a:t>
            </a:r>
            <a:r>
              <a:rPr lang="de-DE" sz="1200" dirty="0" err="1" smtClean="0"/>
              <a:t>periods</a:t>
            </a:r>
            <a:r>
              <a:rPr lang="de-DE" sz="1200" dirty="0" smtClean="0"/>
              <a:t>,</a:t>
            </a:r>
          </a:p>
          <a:p>
            <a:r>
              <a:rPr lang="de-DE" sz="1200" dirty="0" smtClean="0"/>
              <a:t>Re{E(s)} = 0.0003</a:t>
            </a:r>
          </a:p>
          <a:p>
            <a:r>
              <a:rPr lang="el-GR" sz="1200" dirty="0" smtClean="0"/>
              <a:t>γ</a:t>
            </a:r>
            <a:r>
              <a:rPr lang="de-DE" sz="1200" dirty="0"/>
              <a:t> </a:t>
            </a:r>
            <a:r>
              <a:rPr lang="de-DE" sz="1200" dirty="0" smtClean="0"/>
              <a:t> = .002</a:t>
            </a:r>
            <a:endParaRPr lang="de-DE" sz="1200" dirty="0"/>
          </a:p>
        </p:txBody>
      </p:sp>
    </p:spTree>
    <p:extLst>
      <p:ext uri="{BB962C8B-B14F-4D97-AF65-F5344CB8AC3E}">
        <p14:creationId xmlns:p14="http://schemas.microsoft.com/office/powerpoint/2010/main" val="40133176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908720"/>
            <a:ext cx="3656476" cy="5445224"/>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9963" y="928474"/>
            <a:ext cx="3656476" cy="5445224"/>
          </a:xfrm>
          <a:prstGeom prst="rect">
            <a:avLst/>
          </a:prstGeom>
        </p:spPr>
      </p:pic>
      <p:sp>
        <p:nvSpPr>
          <p:cNvPr id="8" name="Textfeld 7"/>
          <p:cNvSpPr txBox="1"/>
          <p:nvPr/>
        </p:nvSpPr>
        <p:spPr>
          <a:xfrm>
            <a:off x="3707904" y="256944"/>
            <a:ext cx="3312368" cy="369332"/>
          </a:xfrm>
          <a:prstGeom prst="rect">
            <a:avLst/>
          </a:prstGeom>
          <a:noFill/>
        </p:spPr>
        <p:txBody>
          <a:bodyPr wrap="square" rtlCol="0">
            <a:spAutoFit/>
          </a:bodyPr>
          <a:lstStyle/>
          <a:p>
            <a:r>
              <a:rPr lang="de-DE" dirty="0" smtClean="0"/>
              <a:t>10 </a:t>
            </a:r>
            <a:r>
              <a:rPr lang="de-DE" dirty="0" err="1" smtClean="0"/>
              <a:t>periods</a:t>
            </a:r>
            <a:endParaRPr lang="de-DE" dirty="0"/>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280" y="-15822"/>
            <a:ext cx="1876543" cy="811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58883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764704"/>
            <a:ext cx="3957743" cy="5949280"/>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6049" y="908720"/>
            <a:ext cx="3813727" cy="5732795"/>
          </a:xfrm>
          <a:prstGeom prst="rect">
            <a:avLst/>
          </a:prstGeom>
        </p:spPr>
      </p:pic>
      <p:sp>
        <p:nvSpPr>
          <p:cNvPr id="10" name="Textfeld 9"/>
          <p:cNvSpPr txBox="1"/>
          <p:nvPr/>
        </p:nvSpPr>
        <p:spPr>
          <a:xfrm>
            <a:off x="3707904" y="256944"/>
            <a:ext cx="3312368" cy="369332"/>
          </a:xfrm>
          <a:prstGeom prst="rect">
            <a:avLst/>
          </a:prstGeom>
          <a:noFill/>
        </p:spPr>
        <p:txBody>
          <a:bodyPr wrap="square" rtlCol="0">
            <a:spAutoFit/>
          </a:bodyPr>
          <a:lstStyle/>
          <a:p>
            <a:r>
              <a:rPr lang="de-DE" dirty="0" smtClean="0"/>
              <a:t>25 </a:t>
            </a:r>
            <a:r>
              <a:rPr lang="de-DE" dirty="0" err="1" smtClean="0"/>
              <a:t>periods</a:t>
            </a:r>
            <a:endParaRPr lang="de-DE" dirty="0"/>
          </a:p>
        </p:txBody>
      </p:sp>
    </p:spTree>
    <p:extLst>
      <p:ext uri="{BB962C8B-B14F-4D97-AF65-F5344CB8AC3E}">
        <p14:creationId xmlns:p14="http://schemas.microsoft.com/office/powerpoint/2010/main" val="2356816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Soundboard </a:t>
            </a:r>
            <a:r>
              <a:rPr lang="de-DE" dirty="0" err="1" smtClean="0"/>
              <a:t>wood</a:t>
            </a:r>
            <a:r>
              <a:rPr lang="de-DE" dirty="0" smtClean="0"/>
              <a:t> </a:t>
            </a:r>
            <a:r>
              <a:rPr lang="de-DE" dirty="0" err="1" smtClean="0"/>
              <a:t>damping</a:t>
            </a:r>
            <a:endParaRPr lang="de-DE"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1556792"/>
            <a:ext cx="5923359" cy="4244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755576" y="5949280"/>
            <a:ext cx="7992888" cy="923330"/>
          </a:xfrm>
          <a:prstGeom prst="rect">
            <a:avLst/>
          </a:prstGeom>
          <a:noFill/>
        </p:spPr>
        <p:txBody>
          <a:bodyPr wrap="square" rtlCol="0">
            <a:spAutoFit/>
          </a:bodyPr>
          <a:lstStyle/>
          <a:p>
            <a:r>
              <a:rPr lang="de-DE" dirty="0" err="1" smtClean="0"/>
              <a:t>From</a:t>
            </a:r>
            <a:r>
              <a:rPr lang="de-DE" dirty="0" smtClean="0"/>
              <a:t>: I. </a:t>
            </a:r>
            <a:r>
              <a:rPr lang="de-DE" dirty="0" err="1" smtClean="0"/>
              <a:t>Bremaud</a:t>
            </a:r>
            <a:r>
              <a:rPr lang="en-US" dirty="0" smtClean="0"/>
              <a:t>: What </a:t>
            </a:r>
            <a:r>
              <a:rPr lang="en-US" dirty="0"/>
              <a:t>do we know on “ resonance wood ”” properties?</a:t>
            </a:r>
          </a:p>
          <a:p>
            <a:r>
              <a:rPr lang="en-US" dirty="0"/>
              <a:t>Selective review and ongoing </a:t>
            </a:r>
            <a:r>
              <a:rPr lang="en-US" dirty="0" smtClean="0"/>
              <a:t>research. </a:t>
            </a:r>
            <a:r>
              <a:rPr lang="en-US" dirty="0"/>
              <a:t>Proceedings of the Acoustics 2012 Nantes </a:t>
            </a:r>
            <a:r>
              <a:rPr lang="en-US" dirty="0" smtClean="0"/>
              <a:t>Conference.</a:t>
            </a:r>
            <a:endParaRPr lang="en-US" dirty="0"/>
          </a:p>
        </p:txBody>
      </p:sp>
    </p:spTree>
    <p:extLst>
      <p:ext uri="{BB962C8B-B14F-4D97-AF65-F5344CB8AC3E}">
        <p14:creationId xmlns:p14="http://schemas.microsoft.com/office/powerpoint/2010/main" val="24347140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504" y="764704"/>
            <a:ext cx="3736445" cy="5616625"/>
          </a:xfr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0677" y="836712"/>
            <a:ext cx="3770112" cy="5667232"/>
          </a:xfrm>
          <a:prstGeom prst="rect">
            <a:avLst/>
          </a:prstGeom>
        </p:spPr>
      </p:pic>
      <p:sp>
        <p:nvSpPr>
          <p:cNvPr id="6" name="Textfeld 5"/>
          <p:cNvSpPr txBox="1"/>
          <p:nvPr/>
        </p:nvSpPr>
        <p:spPr>
          <a:xfrm>
            <a:off x="3707904" y="256944"/>
            <a:ext cx="3312368" cy="369332"/>
          </a:xfrm>
          <a:prstGeom prst="rect">
            <a:avLst/>
          </a:prstGeom>
          <a:noFill/>
        </p:spPr>
        <p:txBody>
          <a:bodyPr wrap="square" rtlCol="0">
            <a:spAutoFit/>
          </a:bodyPr>
          <a:lstStyle/>
          <a:p>
            <a:r>
              <a:rPr lang="de-DE" dirty="0" smtClean="0"/>
              <a:t>35 </a:t>
            </a:r>
            <a:r>
              <a:rPr lang="de-DE" dirty="0" err="1" smtClean="0"/>
              <a:t>periods</a:t>
            </a:r>
            <a:endParaRPr lang="de-DE" dirty="0"/>
          </a:p>
        </p:txBody>
      </p:sp>
    </p:spTree>
    <p:extLst>
      <p:ext uri="{BB962C8B-B14F-4D97-AF65-F5344CB8AC3E}">
        <p14:creationId xmlns:p14="http://schemas.microsoft.com/office/powerpoint/2010/main" val="27282951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0" y="908720"/>
            <a:ext cx="3888432" cy="5845092"/>
          </a:xfr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1052736"/>
            <a:ext cx="3770112" cy="5667232"/>
          </a:xfrm>
          <a:prstGeom prst="rect">
            <a:avLst/>
          </a:prstGeom>
        </p:spPr>
      </p:pic>
      <p:sp>
        <p:nvSpPr>
          <p:cNvPr id="6" name="Textfeld 5"/>
          <p:cNvSpPr txBox="1"/>
          <p:nvPr/>
        </p:nvSpPr>
        <p:spPr>
          <a:xfrm>
            <a:off x="3707904" y="256944"/>
            <a:ext cx="3312368" cy="369332"/>
          </a:xfrm>
          <a:prstGeom prst="rect">
            <a:avLst/>
          </a:prstGeom>
          <a:noFill/>
        </p:spPr>
        <p:txBody>
          <a:bodyPr wrap="square" rtlCol="0">
            <a:spAutoFit/>
          </a:bodyPr>
          <a:lstStyle/>
          <a:p>
            <a:r>
              <a:rPr lang="de-DE" dirty="0"/>
              <a:t>5</a:t>
            </a:r>
            <a:r>
              <a:rPr lang="de-DE" dirty="0" smtClean="0"/>
              <a:t>0 </a:t>
            </a:r>
            <a:r>
              <a:rPr lang="de-DE" dirty="0" err="1" smtClean="0"/>
              <a:t>periods</a:t>
            </a:r>
            <a:endParaRPr lang="de-DE" dirty="0"/>
          </a:p>
        </p:txBody>
      </p:sp>
    </p:spTree>
    <p:extLst>
      <p:ext uri="{BB962C8B-B14F-4D97-AF65-F5344CB8AC3E}">
        <p14:creationId xmlns:p14="http://schemas.microsoft.com/office/powerpoint/2010/main" val="10319269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3356992"/>
            <a:ext cx="4170040" cy="2727207"/>
          </a:xfrm>
          <a:prstGeom prst="rect">
            <a:avLst/>
          </a:prstGeom>
        </p:spPr>
      </p:pic>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2183" y="3356992"/>
            <a:ext cx="4170040" cy="2727207"/>
          </a:xfrm>
          <a:prstGeom prst="rect">
            <a:avLst/>
          </a:prstGeom>
        </p:spPr>
      </p:pic>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1760" y="116632"/>
            <a:ext cx="4170040" cy="2727207"/>
          </a:xfrm>
          <a:prstGeom prst="rect">
            <a:avLst/>
          </a:prstGeom>
        </p:spPr>
      </p:pic>
    </p:spTree>
    <p:extLst>
      <p:ext uri="{BB962C8B-B14F-4D97-AF65-F5344CB8AC3E}">
        <p14:creationId xmlns:p14="http://schemas.microsoft.com/office/powerpoint/2010/main" val="38532607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5776" y="260648"/>
            <a:ext cx="3954016" cy="2585926"/>
          </a:xfrm>
          <a:prstGeom prst="rect">
            <a:avLst/>
          </a:prstGeom>
        </p:spPr>
      </p:pic>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3501008"/>
            <a:ext cx="4017387" cy="2625764"/>
          </a:xfrm>
          <a:prstGeom prst="rect">
            <a:avLst/>
          </a:prstGeom>
        </p:spPr>
      </p:pic>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4216" y="3429000"/>
            <a:ext cx="4347901" cy="2841788"/>
          </a:xfrm>
          <a:prstGeom prst="rect">
            <a:avLst/>
          </a:prstGeom>
        </p:spPr>
      </p:pic>
    </p:spTree>
    <p:extLst>
      <p:ext uri="{BB962C8B-B14F-4D97-AF65-F5344CB8AC3E}">
        <p14:creationId xmlns:p14="http://schemas.microsoft.com/office/powerpoint/2010/main" val="11083959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Energy</a:t>
            </a:r>
            <a:r>
              <a:rPr lang="de-DE" dirty="0" smtClean="0"/>
              <a:t> </a:t>
            </a:r>
            <a:r>
              <a:rPr lang="de-DE" dirty="0" err="1" smtClean="0"/>
              <a:t>supply</a:t>
            </a:r>
            <a:r>
              <a:rPr lang="de-DE" dirty="0" smtClean="0"/>
              <a:t> </a:t>
            </a:r>
            <a:r>
              <a:rPr lang="de-DE" dirty="0" err="1" smtClean="0"/>
              <a:t>by</a:t>
            </a:r>
            <a:r>
              <a:rPr lang="de-DE" dirty="0" smtClean="0"/>
              <a:t> </a:t>
            </a:r>
            <a:r>
              <a:rPr lang="de-DE" dirty="0" err="1" smtClean="0"/>
              <a:t>overshooting</a:t>
            </a:r>
            <a:endParaRPr lang="de-DE"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1268760"/>
            <a:ext cx="7620000" cy="4971288"/>
          </a:xfrm>
          <a:prstGeom prst="rect">
            <a:avLst/>
          </a:prstGeom>
        </p:spPr>
      </p:pic>
    </p:spTree>
    <p:extLst>
      <p:ext uri="{BB962C8B-B14F-4D97-AF65-F5344CB8AC3E}">
        <p14:creationId xmlns:p14="http://schemas.microsoft.com/office/powerpoint/2010/main" val="27706190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Examples</a:t>
            </a:r>
            <a:endParaRPr lang="de-DE" dirty="0"/>
          </a:p>
        </p:txBody>
      </p:sp>
      <p:sp>
        <p:nvSpPr>
          <p:cNvPr id="3" name="Inhaltsplatzhalter 2"/>
          <p:cNvSpPr>
            <a:spLocks noGrp="1"/>
          </p:cNvSpPr>
          <p:nvPr>
            <p:ph idx="1"/>
          </p:nvPr>
        </p:nvSpPr>
        <p:spPr/>
        <p:txBody>
          <a:bodyPr>
            <a:normAutofit/>
          </a:bodyPr>
          <a:lstStyle/>
          <a:p>
            <a:pPr marL="0" indent="0">
              <a:buNone/>
            </a:pPr>
            <a:r>
              <a:rPr lang="de-DE" sz="2000" dirty="0" smtClean="0"/>
              <a:t>Drum </a:t>
            </a:r>
            <a:r>
              <a:rPr lang="de-DE" sz="2000" dirty="0" err="1" smtClean="0"/>
              <a:t>with</a:t>
            </a:r>
            <a:r>
              <a:rPr lang="de-DE" sz="2000" dirty="0" smtClean="0"/>
              <a:t> </a:t>
            </a:r>
            <a:r>
              <a:rPr lang="de-DE" sz="2000" dirty="0" err="1" smtClean="0"/>
              <a:t>long</a:t>
            </a:r>
            <a:r>
              <a:rPr lang="de-DE" sz="2000" dirty="0" smtClean="0"/>
              <a:t> fundamental:</a:t>
            </a:r>
          </a:p>
          <a:p>
            <a:pPr marL="0" indent="0">
              <a:buNone/>
            </a:pPr>
            <a:r>
              <a:rPr lang="de-DE" sz="2000" dirty="0" err="1" smtClean="0"/>
              <a:t>with</a:t>
            </a:r>
            <a:r>
              <a:rPr lang="de-DE" sz="2000" dirty="0" smtClean="0"/>
              <a:t> </a:t>
            </a:r>
            <a:r>
              <a:rPr lang="de-DE" sz="2000" dirty="0" err="1" smtClean="0"/>
              <a:t>viscosity</a:t>
            </a:r>
            <a:endParaRPr lang="de-DE" sz="2000" dirty="0" smtClean="0"/>
          </a:p>
          <a:p>
            <a:pPr marL="0" indent="0">
              <a:buNone/>
            </a:pPr>
            <a:r>
              <a:rPr lang="de-DE" sz="2000" dirty="0" err="1" smtClean="0"/>
              <a:t>no</a:t>
            </a:r>
            <a:r>
              <a:rPr lang="de-DE" sz="2000" dirty="0" smtClean="0"/>
              <a:t> </a:t>
            </a:r>
            <a:r>
              <a:rPr lang="de-DE" sz="2000" dirty="0" err="1" smtClean="0"/>
              <a:t>viscosity</a:t>
            </a:r>
            <a:endParaRPr lang="de-DE" sz="2000" dirty="0" smtClean="0"/>
          </a:p>
          <a:p>
            <a:pPr marL="0" indent="0">
              <a:buNone/>
            </a:pPr>
            <a:endParaRPr lang="de-DE" sz="2000" dirty="0"/>
          </a:p>
          <a:p>
            <a:pPr marL="0" indent="0">
              <a:buNone/>
            </a:pPr>
            <a:r>
              <a:rPr lang="de-DE" sz="2000" dirty="0" smtClean="0"/>
              <a:t>Piano </a:t>
            </a:r>
            <a:r>
              <a:rPr lang="de-DE" sz="2000" dirty="0" err="1" smtClean="0"/>
              <a:t>soundboard</a:t>
            </a:r>
            <a:r>
              <a:rPr lang="de-DE" sz="2000" dirty="0" smtClean="0"/>
              <a:t> (Steinway M-Model) </a:t>
            </a:r>
            <a:r>
              <a:rPr lang="de-DE" sz="2000" dirty="0" err="1" smtClean="0"/>
              <a:t>knocking</a:t>
            </a:r>
            <a:r>
              <a:rPr lang="de-DE" sz="2000" dirty="0" smtClean="0"/>
              <a:t>:</a:t>
            </a:r>
          </a:p>
          <a:p>
            <a:pPr marL="0" indent="0">
              <a:buNone/>
            </a:pPr>
            <a:r>
              <a:rPr lang="de-DE" sz="2000" dirty="0" err="1"/>
              <a:t>n</a:t>
            </a:r>
            <a:r>
              <a:rPr lang="de-DE" sz="2000" dirty="0" err="1" smtClean="0"/>
              <a:t>o</a:t>
            </a:r>
            <a:r>
              <a:rPr lang="de-DE" sz="2000" dirty="0" smtClean="0"/>
              <a:t> </a:t>
            </a:r>
            <a:r>
              <a:rPr lang="de-DE" sz="2000" dirty="0" err="1" smtClean="0"/>
              <a:t>viscosity</a:t>
            </a:r>
            <a:r>
              <a:rPr lang="de-DE" sz="2000" dirty="0" smtClean="0"/>
              <a:t>	</a:t>
            </a:r>
          </a:p>
          <a:p>
            <a:pPr marL="0" indent="0">
              <a:buNone/>
            </a:pPr>
            <a:r>
              <a:rPr lang="de-DE" sz="2000" dirty="0" err="1"/>
              <a:t>w</a:t>
            </a:r>
            <a:r>
              <a:rPr lang="de-DE" sz="2000" dirty="0" err="1" smtClean="0"/>
              <a:t>ith</a:t>
            </a:r>
            <a:r>
              <a:rPr lang="de-DE" sz="2000" dirty="0" smtClean="0"/>
              <a:t> </a:t>
            </a:r>
            <a:r>
              <a:rPr lang="de-DE" sz="2000" dirty="0" err="1" smtClean="0"/>
              <a:t>viscosity</a:t>
            </a:r>
            <a:r>
              <a:rPr lang="de-DE" sz="2000" dirty="0" smtClean="0"/>
              <a:t>	125 Hz </a:t>
            </a:r>
            <a:r>
              <a:rPr lang="de-DE" sz="2000" dirty="0" err="1" smtClean="0"/>
              <a:t>damped</a:t>
            </a:r>
            <a:r>
              <a:rPr lang="de-DE" sz="2000" dirty="0" smtClean="0"/>
              <a:t>	       250 Hz </a:t>
            </a:r>
            <a:r>
              <a:rPr lang="de-DE" sz="2000" dirty="0" err="1" smtClean="0"/>
              <a:t>damped</a:t>
            </a:r>
            <a:r>
              <a:rPr lang="de-DE" sz="2000" dirty="0" smtClean="0"/>
              <a:t>         1000 Hz </a:t>
            </a:r>
            <a:r>
              <a:rPr lang="de-DE" sz="2000" dirty="0" err="1" smtClean="0"/>
              <a:t>damped</a:t>
            </a:r>
            <a:r>
              <a:rPr lang="de-DE" sz="2000" dirty="0" smtClean="0"/>
              <a:t> </a:t>
            </a:r>
          </a:p>
          <a:p>
            <a:pPr marL="0" indent="0">
              <a:buNone/>
            </a:pPr>
            <a:endParaRPr lang="de-DE" sz="2000" dirty="0"/>
          </a:p>
          <a:p>
            <a:pPr marL="0" indent="0">
              <a:buNone/>
            </a:pPr>
            <a:r>
              <a:rPr lang="de-DE" sz="2000" dirty="0" smtClean="0"/>
              <a:t>Piano </a:t>
            </a:r>
            <a:r>
              <a:rPr lang="de-DE" sz="2000" dirty="0" err="1" smtClean="0"/>
              <a:t>soundboard</a:t>
            </a:r>
            <a:r>
              <a:rPr lang="de-DE" sz="2000" dirty="0" smtClean="0"/>
              <a:t> </a:t>
            </a:r>
            <a:r>
              <a:rPr lang="de-DE" sz="2000" dirty="0" err="1" smtClean="0"/>
              <a:t>one</a:t>
            </a:r>
            <a:r>
              <a:rPr lang="de-DE" sz="2000" dirty="0" smtClean="0"/>
              <a:t> </a:t>
            </a:r>
            <a:r>
              <a:rPr lang="de-DE" sz="2000" dirty="0" err="1" smtClean="0"/>
              <a:t>string</a:t>
            </a:r>
            <a:r>
              <a:rPr lang="de-DE" sz="2000" dirty="0" smtClean="0"/>
              <a:t> </a:t>
            </a:r>
            <a:r>
              <a:rPr lang="de-DE" sz="2000" dirty="0" err="1" smtClean="0"/>
              <a:t>played</a:t>
            </a:r>
            <a:r>
              <a:rPr lang="de-DE" sz="2000" dirty="0" smtClean="0"/>
              <a:t>:</a:t>
            </a:r>
          </a:p>
          <a:p>
            <a:pPr marL="0" indent="0">
              <a:buNone/>
            </a:pPr>
            <a:r>
              <a:rPr lang="de-DE" sz="2000" dirty="0" err="1" smtClean="0"/>
              <a:t>no</a:t>
            </a:r>
            <a:r>
              <a:rPr lang="de-DE" sz="2000" dirty="0" smtClean="0"/>
              <a:t> </a:t>
            </a:r>
            <a:r>
              <a:rPr lang="de-DE" sz="2000" dirty="0" err="1" smtClean="0"/>
              <a:t>viscosity</a:t>
            </a:r>
            <a:r>
              <a:rPr lang="de-DE" sz="2000" dirty="0" smtClean="0"/>
              <a:t>	</a:t>
            </a:r>
          </a:p>
          <a:p>
            <a:pPr marL="0" indent="0">
              <a:buNone/>
            </a:pPr>
            <a:r>
              <a:rPr lang="de-DE" sz="2000" dirty="0" err="1" smtClean="0"/>
              <a:t>with</a:t>
            </a:r>
            <a:r>
              <a:rPr lang="de-DE" sz="2000" dirty="0" smtClean="0"/>
              <a:t> </a:t>
            </a:r>
            <a:r>
              <a:rPr lang="de-DE" sz="2000" dirty="0" err="1" smtClean="0"/>
              <a:t>viscosity</a:t>
            </a:r>
            <a:r>
              <a:rPr lang="de-DE" sz="2000" dirty="0" smtClean="0"/>
              <a:t>	</a:t>
            </a:r>
          </a:p>
        </p:txBody>
      </p:sp>
      <p:pic>
        <p:nvPicPr>
          <p:cNvPr id="4" name="PatWain_Probe_WithViscosity.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555776" y="1972072"/>
            <a:ext cx="304800" cy="304800"/>
          </a:xfrm>
          <a:prstGeom prst="rect">
            <a:avLst/>
          </a:prstGeom>
        </p:spPr>
      </p:pic>
      <p:pic>
        <p:nvPicPr>
          <p:cNvPr id="5" name="PatWain_Probe_NoViscosity.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2542277" y="2348880"/>
            <a:ext cx="304800" cy="304800"/>
          </a:xfrm>
          <a:prstGeom prst="rect">
            <a:avLst/>
          </a:prstGeom>
        </p:spPr>
      </p:pic>
      <p:pic>
        <p:nvPicPr>
          <p:cNvPr id="6" name="Probe_frei.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2627784" y="3444802"/>
            <a:ext cx="304800" cy="304800"/>
          </a:xfrm>
          <a:prstGeom prst="rect">
            <a:avLst/>
          </a:prstGeom>
        </p:spPr>
      </p:pic>
      <p:pic>
        <p:nvPicPr>
          <p:cNvPr id="7" name="Probe_125Hz_0_001.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4067944" y="3861048"/>
            <a:ext cx="304800" cy="304800"/>
          </a:xfrm>
          <a:prstGeom prst="rect">
            <a:avLst/>
          </a:prstGeom>
        </p:spPr>
      </p:pic>
      <p:pic>
        <p:nvPicPr>
          <p:cNvPr id="8" name="Probe_250Hz_0_001.wav">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6300192" y="3864208"/>
            <a:ext cx="304800" cy="304800"/>
          </a:xfrm>
          <a:prstGeom prst="rect">
            <a:avLst/>
          </a:prstGeom>
        </p:spPr>
      </p:pic>
      <p:pic>
        <p:nvPicPr>
          <p:cNvPr id="9" name="Probe_1000Hz_0_001.wav">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8"/>
          <a:stretch>
            <a:fillRect/>
          </a:stretch>
        </p:blipFill>
        <p:spPr>
          <a:xfrm>
            <a:off x="8516521" y="3864208"/>
            <a:ext cx="304800" cy="304800"/>
          </a:xfrm>
          <a:prstGeom prst="rect">
            <a:avLst/>
          </a:prstGeom>
        </p:spPr>
      </p:pic>
      <p:pic>
        <p:nvPicPr>
          <p:cNvPr id="10" name="Piano_Soundboard_Saite_Dae3.wav">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8"/>
          <a:stretch>
            <a:fillRect/>
          </a:stretch>
        </p:blipFill>
        <p:spPr>
          <a:xfrm>
            <a:off x="2966295" y="4941168"/>
            <a:ext cx="304800" cy="304800"/>
          </a:xfrm>
          <a:prstGeom prst="rect">
            <a:avLst/>
          </a:prstGeom>
        </p:spPr>
      </p:pic>
      <p:pic>
        <p:nvPicPr>
          <p:cNvPr id="11" name="Piano_Soundboard_Saite_Dae6Visco.wav">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18"/>
          <a:stretch>
            <a:fillRect/>
          </a:stretch>
        </p:blipFill>
        <p:spPr>
          <a:xfrm>
            <a:off x="2966295" y="5373216"/>
            <a:ext cx="304800" cy="304800"/>
          </a:xfrm>
          <a:prstGeom prst="rect">
            <a:avLst/>
          </a:prstGeom>
        </p:spPr>
      </p:pic>
    </p:spTree>
    <p:extLst>
      <p:ext uri="{BB962C8B-B14F-4D97-AF65-F5344CB8AC3E}">
        <p14:creationId xmlns:p14="http://schemas.microsoft.com/office/powerpoint/2010/main" val="42939453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09"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79"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02"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96" fill="hold"/>
                                        <p:tgtEl>
                                          <p:spTgt spid="8"/>
                                        </p:tgtEl>
                                      </p:cBhvr>
                                    </p:cmd>
                                  </p:childTnLst>
                                </p:cTn>
                              </p:par>
                            </p:childTnLst>
                          </p:cTn>
                        </p:par>
                      </p:childTnLst>
                    </p:cTn>
                  </p:par>
                </p:childTnLst>
              </p:cTn>
              <p:nextCondLst>
                <p:cond evt="onClick" delay="0">
                  <p:tgtEl>
                    <p:spTgt spid="8"/>
                  </p:tgtEl>
                </p:cond>
              </p:nextCondLst>
            </p:seq>
            <p:audio>
              <p:cMediaNode vol="80000">
                <p:cTn id="31" fill="hold" display="0">
                  <p:stCondLst>
                    <p:cond delay="indefinite"/>
                  </p:stCondLst>
                  <p:endCondLst>
                    <p:cond evt="onStopAudio" delay="0">
                      <p:tgtEl>
                        <p:sldTgt/>
                      </p:tgtEl>
                    </p:cond>
                  </p:endCondLst>
                </p:cTn>
                <p:tgtEl>
                  <p:spTgt spid="8"/>
                </p:tgtEl>
              </p:cMediaNode>
            </p:audio>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87" fill="hold"/>
                                        <p:tgtEl>
                                          <p:spTgt spid="9"/>
                                        </p:tgtEl>
                                      </p:cBhvr>
                                    </p:cmd>
                                  </p:childTnLst>
                                </p:cTn>
                              </p:par>
                            </p:childTnLst>
                          </p:cTn>
                        </p:par>
                      </p:childTnLst>
                    </p:cTn>
                  </p:par>
                </p:childTnLst>
              </p:cTn>
              <p:nextCondLst>
                <p:cond evt="onClick" delay="0">
                  <p:tgtEl>
                    <p:spTgt spid="9"/>
                  </p:tgtEl>
                </p:cond>
              </p:nextCondLst>
            </p:seq>
            <p:audio>
              <p:cMediaNode vol="80000">
                <p:cTn id="37" fill="hold" display="0">
                  <p:stCondLst>
                    <p:cond delay="indefinite"/>
                  </p:stCondLst>
                  <p:endCondLst>
                    <p:cond evt="onStopAudio" delay="0">
                      <p:tgtEl>
                        <p:sldTgt/>
                      </p:tgtEl>
                    </p:cond>
                  </p:endCondLst>
                </p:cTn>
                <p:tgtEl>
                  <p:spTgt spid="9"/>
                </p:tgtEl>
              </p:cMediaNode>
            </p:audio>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3009" fill="hold"/>
                                        <p:tgtEl>
                                          <p:spTgt spid="10"/>
                                        </p:tgtEl>
                                      </p:cBhvr>
                                    </p:cmd>
                                  </p:childTnLst>
                                </p:cTn>
                              </p:par>
                            </p:childTnLst>
                          </p:cTn>
                        </p:par>
                      </p:childTnLst>
                    </p:cTn>
                  </p:par>
                </p:childTnLst>
              </p:cTn>
              <p:nextCondLst>
                <p:cond evt="onClick" delay="0">
                  <p:tgtEl>
                    <p:spTgt spid="10"/>
                  </p:tgtEl>
                </p:cond>
              </p:nextCondLst>
            </p:seq>
            <p:audio>
              <p:cMediaNode vol="80000">
                <p:cTn id="43" fill="hold" display="0">
                  <p:stCondLst>
                    <p:cond delay="indefinite"/>
                  </p:stCondLst>
                  <p:endCondLst>
                    <p:cond evt="onStopAudio" delay="0">
                      <p:tgtEl>
                        <p:sldTgt/>
                      </p:tgtEl>
                    </p:cond>
                  </p:endCondLst>
                </p:cTn>
                <p:tgtEl>
                  <p:spTgt spid="10"/>
                </p:tgtEl>
              </p:cMediaNode>
            </p:audio>
            <p:seq concurrent="1" nextAc="seek">
              <p:cTn id="44" restart="whenNotActive" fill="hold" evtFilter="cancelBubble" nodeType="interactiveSeq">
                <p:stCondLst>
                  <p:cond evt="onClick" delay="0">
                    <p:tgtEl>
                      <p:spTgt spid="11"/>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3008" fill="hold"/>
                                        <p:tgtEl>
                                          <p:spTgt spid="11"/>
                                        </p:tgtEl>
                                      </p:cBhvr>
                                    </p:cmd>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1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Summery</a:t>
            </a:r>
            <a:endParaRPr lang="de-DE" dirty="0"/>
          </a:p>
        </p:txBody>
      </p:sp>
      <p:sp>
        <p:nvSpPr>
          <p:cNvPr id="3" name="Inhaltsplatzhalter 2"/>
          <p:cNvSpPr>
            <a:spLocks noGrp="1"/>
          </p:cNvSpPr>
          <p:nvPr>
            <p:ph idx="1"/>
          </p:nvPr>
        </p:nvSpPr>
        <p:spPr/>
        <p:txBody>
          <a:bodyPr>
            <a:normAutofit fontScale="85000" lnSpcReduction="20000"/>
          </a:bodyPr>
          <a:lstStyle/>
          <a:p>
            <a:pPr marL="0" indent="0">
              <a:buNone/>
            </a:pPr>
            <a:r>
              <a:rPr lang="de-DE" b="1" dirty="0" err="1" smtClean="0"/>
              <a:t>Viscoelasticity</a:t>
            </a:r>
            <a:r>
              <a:rPr lang="de-DE" b="1" dirty="0" smtClean="0"/>
              <a:t> </a:t>
            </a:r>
            <a:r>
              <a:rPr lang="de-DE" b="1" dirty="0" err="1" smtClean="0"/>
              <a:t>does</a:t>
            </a:r>
            <a:r>
              <a:rPr lang="de-DE" b="1" dirty="0" smtClean="0"/>
              <a:t> not </a:t>
            </a:r>
            <a:r>
              <a:rPr lang="de-DE" b="1" dirty="0" err="1" smtClean="0"/>
              <a:t>lead</a:t>
            </a:r>
            <a:r>
              <a:rPr lang="de-DE" b="1" dirty="0" smtClean="0"/>
              <a:t> </a:t>
            </a:r>
            <a:r>
              <a:rPr lang="de-DE" b="1" dirty="0" err="1" smtClean="0"/>
              <a:t>to</a:t>
            </a:r>
            <a:r>
              <a:rPr lang="de-DE" b="1" dirty="0" smtClean="0"/>
              <a:t> an </a:t>
            </a:r>
            <a:r>
              <a:rPr lang="de-DE" b="1" dirty="0" err="1" smtClean="0"/>
              <a:t>exponential</a:t>
            </a:r>
            <a:r>
              <a:rPr lang="de-DE" b="1" dirty="0" smtClean="0"/>
              <a:t> </a:t>
            </a:r>
            <a:r>
              <a:rPr lang="de-DE" b="1" dirty="0" err="1" smtClean="0"/>
              <a:t>decay</a:t>
            </a:r>
            <a:r>
              <a:rPr lang="de-DE" b="1" dirty="0" smtClean="0"/>
              <a:t> </a:t>
            </a:r>
            <a:r>
              <a:rPr lang="de-DE" b="1" dirty="0" err="1" smtClean="0"/>
              <a:t>of</a:t>
            </a:r>
            <a:r>
              <a:rPr lang="de-DE" b="1" dirty="0" smtClean="0"/>
              <a:t> </a:t>
            </a:r>
            <a:r>
              <a:rPr lang="de-DE" b="1" dirty="0" err="1" smtClean="0"/>
              <a:t>single</a:t>
            </a:r>
            <a:r>
              <a:rPr lang="de-DE" b="1" dirty="0" smtClean="0"/>
              <a:t> </a:t>
            </a:r>
            <a:r>
              <a:rPr lang="de-DE" b="1" dirty="0" err="1" smtClean="0"/>
              <a:t>frequencies</a:t>
            </a:r>
            <a:r>
              <a:rPr lang="de-DE" b="1" dirty="0" smtClean="0"/>
              <a:t>.</a:t>
            </a:r>
          </a:p>
          <a:p>
            <a:pPr marL="0" indent="0">
              <a:buNone/>
            </a:pPr>
            <a:endParaRPr lang="de-DE" dirty="0" smtClean="0"/>
          </a:p>
          <a:p>
            <a:pPr marL="0" indent="0">
              <a:buNone/>
            </a:pPr>
            <a:r>
              <a:rPr lang="de-DE" dirty="0" err="1" smtClean="0"/>
              <a:t>Three</a:t>
            </a:r>
            <a:r>
              <a:rPr lang="de-DE" dirty="0" smtClean="0"/>
              <a:t> </a:t>
            </a:r>
            <a:r>
              <a:rPr lang="de-DE" dirty="0" err="1" smtClean="0"/>
              <a:t>parameters</a:t>
            </a:r>
            <a:r>
              <a:rPr lang="de-DE" dirty="0"/>
              <a:t> </a:t>
            </a:r>
            <a:r>
              <a:rPr lang="de-DE" dirty="0" err="1" smtClean="0"/>
              <a:t>tunable</a:t>
            </a:r>
            <a:r>
              <a:rPr lang="de-DE" dirty="0" smtClean="0"/>
              <a:t>:</a:t>
            </a:r>
          </a:p>
          <a:p>
            <a:pPr marL="0" indent="0">
              <a:buNone/>
            </a:pPr>
            <a:r>
              <a:rPr lang="de-DE" dirty="0" smtClean="0"/>
              <a:t>Inverse Laplace </a:t>
            </a:r>
            <a:r>
              <a:rPr lang="de-DE" dirty="0" err="1" smtClean="0"/>
              <a:t>transform</a:t>
            </a:r>
            <a:r>
              <a:rPr lang="de-DE" dirty="0" smtClean="0"/>
              <a:t> real </a:t>
            </a:r>
            <a:r>
              <a:rPr lang="de-DE" dirty="0" err="1" smtClean="0"/>
              <a:t>value</a:t>
            </a:r>
            <a:r>
              <a:rPr lang="de-DE" dirty="0" smtClean="0"/>
              <a:t>: </a:t>
            </a:r>
            <a:r>
              <a:rPr lang="el-GR" dirty="0"/>
              <a:t>γ</a:t>
            </a:r>
            <a:endParaRPr lang="de-DE" dirty="0" smtClean="0"/>
          </a:p>
          <a:p>
            <a:pPr marL="0" indent="0">
              <a:buNone/>
            </a:pPr>
            <a:r>
              <a:rPr lang="de-DE" dirty="0" err="1" smtClean="0"/>
              <a:t>Complex</a:t>
            </a:r>
            <a:r>
              <a:rPr lang="de-DE" dirty="0" smtClean="0"/>
              <a:t> </a:t>
            </a:r>
            <a:r>
              <a:rPr lang="de-DE" dirty="0" err="1" smtClean="0"/>
              <a:t>Young‘s</a:t>
            </a:r>
            <a:r>
              <a:rPr lang="de-DE" dirty="0" smtClean="0"/>
              <a:t> </a:t>
            </a:r>
            <a:r>
              <a:rPr lang="de-DE" dirty="0" err="1" smtClean="0"/>
              <a:t>modulus</a:t>
            </a:r>
            <a:r>
              <a:rPr lang="de-DE" dirty="0" smtClean="0"/>
              <a:t>: Re{E(s)}</a:t>
            </a:r>
          </a:p>
          <a:p>
            <a:pPr marL="0" indent="0">
              <a:buNone/>
            </a:pPr>
            <a:r>
              <a:rPr lang="de-DE" dirty="0" err="1" smtClean="0"/>
              <a:t>Length</a:t>
            </a:r>
            <a:r>
              <a:rPr lang="de-DE" dirty="0" smtClean="0"/>
              <a:t> </a:t>
            </a:r>
            <a:r>
              <a:rPr lang="de-DE" dirty="0" err="1" smtClean="0"/>
              <a:t>of</a:t>
            </a:r>
            <a:r>
              <a:rPr lang="de-DE" dirty="0" smtClean="0"/>
              <a:t> h (</a:t>
            </a:r>
            <a:r>
              <a:rPr lang="de-DE" dirty="0" err="1" smtClean="0"/>
              <a:t>amount</a:t>
            </a:r>
            <a:r>
              <a:rPr lang="de-DE" dirty="0" smtClean="0"/>
              <a:t> </a:t>
            </a:r>
            <a:r>
              <a:rPr lang="de-DE" dirty="0" err="1" smtClean="0"/>
              <a:t>of</a:t>
            </a:r>
            <a:r>
              <a:rPr lang="de-DE" dirty="0" smtClean="0"/>
              <a:t> </a:t>
            </a:r>
            <a:r>
              <a:rPr lang="de-DE" dirty="0" err="1" smtClean="0"/>
              <a:t>periods</a:t>
            </a:r>
            <a:r>
              <a:rPr lang="de-DE" dirty="0" smtClean="0"/>
              <a:t>)</a:t>
            </a:r>
          </a:p>
          <a:p>
            <a:pPr marL="0" indent="0">
              <a:buNone/>
            </a:pPr>
            <a:endParaRPr lang="de-DE" dirty="0"/>
          </a:p>
          <a:p>
            <a:pPr>
              <a:buFont typeface="Symbol" pitchFamily="18" charset="2"/>
              <a:buChar char="Þ"/>
            </a:pPr>
            <a:r>
              <a:rPr lang="de-DE" dirty="0" smtClean="0"/>
              <a:t> Maximum </a:t>
            </a:r>
            <a:r>
              <a:rPr lang="el-GR" dirty="0" smtClean="0"/>
              <a:t>μ</a:t>
            </a:r>
            <a:r>
              <a:rPr lang="de-DE" dirty="0" smtClean="0"/>
              <a:t> </a:t>
            </a:r>
            <a:r>
              <a:rPr lang="de-DE" dirty="0" err="1" smtClean="0"/>
              <a:t>independent</a:t>
            </a:r>
            <a:r>
              <a:rPr lang="de-DE" dirty="0" smtClean="0"/>
              <a:t> </a:t>
            </a:r>
            <a:r>
              <a:rPr lang="de-DE" dirty="0" err="1" smtClean="0"/>
              <a:t>of</a:t>
            </a:r>
            <a:r>
              <a:rPr lang="de-DE" dirty="0" smtClean="0"/>
              <a:t> </a:t>
            </a:r>
            <a:r>
              <a:rPr lang="de-DE" dirty="0" err="1" smtClean="0"/>
              <a:t>length</a:t>
            </a:r>
            <a:r>
              <a:rPr lang="de-DE" dirty="0" smtClean="0"/>
              <a:t> </a:t>
            </a:r>
            <a:r>
              <a:rPr lang="de-DE" dirty="0" err="1" smtClean="0"/>
              <a:t>of</a:t>
            </a:r>
            <a:r>
              <a:rPr lang="de-DE" dirty="0" smtClean="0"/>
              <a:t> h</a:t>
            </a:r>
          </a:p>
          <a:p>
            <a:pPr>
              <a:buFont typeface="Symbol" pitchFamily="18" charset="2"/>
              <a:buChar char="Þ"/>
            </a:pPr>
            <a:r>
              <a:rPr lang="de-DE" dirty="0" smtClean="0"/>
              <a:t> Maximum </a:t>
            </a:r>
            <a:r>
              <a:rPr lang="el-GR" dirty="0"/>
              <a:t>μ</a:t>
            </a:r>
            <a:r>
              <a:rPr lang="de-DE" dirty="0"/>
              <a:t> </a:t>
            </a:r>
            <a:r>
              <a:rPr lang="de-DE" dirty="0" err="1" smtClean="0"/>
              <a:t>dependens</a:t>
            </a:r>
            <a:r>
              <a:rPr lang="de-DE" dirty="0" smtClean="0"/>
              <a:t> on </a:t>
            </a:r>
            <a:r>
              <a:rPr lang="de-DE" dirty="0" err="1" smtClean="0"/>
              <a:t>target</a:t>
            </a:r>
            <a:r>
              <a:rPr lang="de-DE" dirty="0" smtClean="0"/>
              <a:t> </a:t>
            </a:r>
            <a:r>
              <a:rPr lang="de-DE" dirty="0" err="1" smtClean="0"/>
              <a:t>frequency</a:t>
            </a:r>
            <a:endParaRPr lang="de-DE" dirty="0" smtClean="0"/>
          </a:p>
          <a:p>
            <a:pPr>
              <a:buFont typeface="Symbol" pitchFamily="18" charset="2"/>
              <a:buChar char="Þ"/>
            </a:pPr>
            <a:r>
              <a:rPr lang="de-DE" dirty="0"/>
              <a:t> </a:t>
            </a:r>
            <a:r>
              <a:rPr lang="de-DE" dirty="0" smtClean="0"/>
              <a:t>Q </a:t>
            </a:r>
            <a:r>
              <a:rPr lang="de-DE" dirty="0" err="1" smtClean="0"/>
              <a:t>is</a:t>
            </a:r>
            <a:r>
              <a:rPr lang="de-DE" dirty="0" smtClean="0"/>
              <a:t> </a:t>
            </a:r>
            <a:r>
              <a:rPr lang="de-DE" dirty="0" err="1" smtClean="0"/>
              <a:t>getting</a:t>
            </a:r>
            <a:r>
              <a:rPr lang="de-DE" dirty="0" smtClean="0"/>
              <a:t> </a:t>
            </a:r>
            <a:r>
              <a:rPr lang="de-DE" dirty="0" err="1" smtClean="0"/>
              <a:t>sharper</a:t>
            </a:r>
            <a:r>
              <a:rPr lang="de-DE" dirty="0" smtClean="0"/>
              <a:t> </a:t>
            </a:r>
            <a:r>
              <a:rPr lang="de-DE" dirty="0" err="1" smtClean="0"/>
              <a:t>with</a:t>
            </a:r>
            <a:r>
              <a:rPr lang="de-DE" dirty="0" smtClean="0"/>
              <a:t> </a:t>
            </a:r>
            <a:r>
              <a:rPr lang="de-DE" dirty="0" err="1" smtClean="0"/>
              <a:t>smaller</a:t>
            </a:r>
            <a:r>
              <a:rPr lang="de-DE" dirty="0" smtClean="0"/>
              <a:t> </a:t>
            </a:r>
            <a:r>
              <a:rPr lang="el-GR" dirty="0" smtClean="0"/>
              <a:t>γ</a:t>
            </a:r>
            <a:endParaRPr lang="de-DE" dirty="0" smtClean="0"/>
          </a:p>
        </p:txBody>
      </p:sp>
    </p:spTree>
    <p:extLst>
      <p:ext uri="{BB962C8B-B14F-4D97-AF65-F5344CB8AC3E}">
        <p14:creationId xmlns:p14="http://schemas.microsoft.com/office/powerpoint/2010/main" val="33034601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Future </a:t>
            </a:r>
            <a:r>
              <a:rPr lang="de-DE" dirty="0" err="1" smtClean="0"/>
              <a:t>work</a:t>
            </a:r>
            <a:endParaRPr lang="de-DE" dirty="0"/>
          </a:p>
        </p:txBody>
      </p:sp>
      <p:sp>
        <p:nvSpPr>
          <p:cNvPr id="3" name="Inhaltsplatzhalter 2"/>
          <p:cNvSpPr>
            <a:spLocks noGrp="1"/>
          </p:cNvSpPr>
          <p:nvPr>
            <p:ph idx="1"/>
          </p:nvPr>
        </p:nvSpPr>
        <p:spPr/>
        <p:txBody>
          <a:bodyPr/>
          <a:lstStyle/>
          <a:p>
            <a:r>
              <a:rPr lang="de-DE" dirty="0" smtClean="0"/>
              <a:t>Fit </a:t>
            </a:r>
            <a:r>
              <a:rPr lang="de-DE" dirty="0" err="1" smtClean="0"/>
              <a:t>model</a:t>
            </a:r>
            <a:r>
              <a:rPr lang="de-DE" dirty="0" smtClean="0"/>
              <a:t> </a:t>
            </a:r>
            <a:r>
              <a:rPr lang="de-DE" dirty="0" err="1" smtClean="0"/>
              <a:t>to</a:t>
            </a:r>
            <a:r>
              <a:rPr lang="de-DE" dirty="0" smtClean="0"/>
              <a:t> experimental </a:t>
            </a:r>
            <a:r>
              <a:rPr lang="de-DE" dirty="0" err="1" smtClean="0"/>
              <a:t>data</a:t>
            </a:r>
            <a:endParaRPr lang="de-DE" dirty="0" smtClean="0"/>
          </a:p>
          <a:p>
            <a:r>
              <a:rPr lang="de-DE" dirty="0" err="1" smtClean="0"/>
              <a:t>Implement</a:t>
            </a:r>
            <a:r>
              <a:rPr lang="de-DE" dirty="0" smtClean="0"/>
              <a:t> flexible </a:t>
            </a:r>
            <a:r>
              <a:rPr lang="de-DE" dirty="0" err="1" smtClean="0"/>
              <a:t>filter</a:t>
            </a:r>
            <a:r>
              <a:rPr lang="de-DE" dirty="0" smtClean="0"/>
              <a:t> </a:t>
            </a:r>
            <a:r>
              <a:rPr lang="de-DE" dirty="0" err="1" smtClean="0"/>
              <a:t>frequencies</a:t>
            </a:r>
            <a:r>
              <a:rPr lang="de-DE" dirty="0" smtClean="0"/>
              <a:t> </a:t>
            </a:r>
            <a:r>
              <a:rPr lang="de-DE" dirty="0" err="1" smtClean="0"/>
              <a:t>using</a:t>
            </a:r>
            <a:r>
              <a:rPr lang="de-DE" dirty="0" smtClean="0"/>
              <a:t> multiple</a:t>
            </a:r>
            <a:r>
              <a:rPr lang="de-DE" dirty="0"/>
              <a:t> h</a:t>
            </a:r>
            <a:r>
              <a:rPr lang="el-GR" baseline="-25000" dirty="0"/>
              <a:t>τ</a:t>
            </a:r>
            <a:endParaRPr lang="de-DE" dirty="0" smtClean="0"/>
          </a:p>
          <a:p>
            <a:r>
              <a:rPr lang="de-DE" dirty="0" smtClean="0"/>
              <a:t>Add </a:t>
            </a:r>
            <a:r>
              <a:rPr lang="de-DE" dirty="0" err="1" smtClean="0"/>
              <a:t>controlled</a:t>
            </a:r>
            <a:r>
              <a:rPr lang="de-DE" dirty="0" smtClean="0"/>
              <a:t> </a:t>
            </a:r>
            <a:r>
              <a:rPr lang="de-DE" dirty="0" err="1" smtClean="0"/>
              <a:t>energy</a:t>
            </a:r>
            <a:r>
              <a:rPr lang="de-DE" dirty="0" smtClean="0"/>
              <a:t> </a:t>
            </a:r>
            <a:r>
              <a:rPr lang="de-DE" dirty="0" err="1" smtClean="0"/>
              <a:t>supply</a:t>
            </a:r>
            <a:r>
              <a:rPr lang="de-DE" dirty="0" smtClean="0"/>
              <a:t> </a:t>
            </a:r>
            <a:r>
              <a:rPr lang="de-DE" dirty="0" err="1" smtClean="0"/>
              <a:t>to</a:t>
            </a:r>
            <a:r>
              <a:rPr lang="de-DE" dirty="0" smtClean="0"/>
              <a:t> </a:t>
            </a:r>
            <a:r>
              <a:rPr lang="de-DE" dirty="0" err="1" smtClean="0"/>
              <a:t>model</a:t>
            </a:r>
            <a:r>
              <a:rPr lang="de-DE" dirty="0" smtClean="0"/>
              <a:t> </a:t>
            </a:r>
            <a:r>
              <a:rPr lang="de-DE" dirty="0" err="1" smtClean="0"/>
              <a:t>interaction</a:t>
            </a:r>
            <a:r>
              <a:rPr lang="de-DE" dirty="0" smtClean="0"/>
              <a:t> </a:t>
            </a:r>
            <a:r>
              <a:rPr lang="de-DE" dirty="0" err="1" smtClean="0"/>
              <a:t>of</a:t>
            </a:r>
            <a:r>
              <a:rPr lang="de-DE" dirty="0" smtClean="0"/>
              <a:t> multiple </a:t>
            </a:r>
            <a:r>
              <a:rPr lang="de-DE" dirty="0" err="1" smtClean="0"/>
              <a:t>musical</a:t>
            </a:r>
            <a:r>
              <a:rPr lang="de-DE" dirty="0" smtClean="0"/>
              <a:t> </a:t>
            </a:r>
            <a:r>
              <a:rPr lang="de-DE" dirty="0" err="1" smtClean="0"/>
              <a:t>instrument</a:t>
            </a:r>
            <a:r>
              <a:rPr lang="de-DE" dirty="0" smtClean="0"/>
              <a:t> </a:t>
            </a:r>
            <a:r>
              <a:rPr lang="de-DE" dirty="0" err="1" smtClean="0"/>
              <a:t>parts</a:t>
            </a:r>
            <a:r>
              <a:rPr lang="de-DE" dirty="0" smtClean="0"/>
              <a:t> </a:t>
            </a:r>
            <a:r>
              <a:rPr lang="de-DE" dirty="0" err="1" smtClean="0"/>
              <a:t>by</a:t>
            </a:r>
            <a:r>
              <a:rPr lang="de-DE" dirty="0" smtClean="0"/>
              <a:t> time-</a:t>
            </a:r>
            <a:r>
              <a:rPr lang="de-DE" dirty="0" err="1" smtClean="0"/>
              <a:t>dependent</a:t>
            </a:r>
            <a:r>
              <a:rPr lang="de-DE" dirty="0" smtClean="0"/>
              <a:t> h</a:t>
            </a:r>
          </a:p>
        </p:txBody>
      </p:sp>
    </p:spTree>
    <p:extLst>
      <p:ext uri="{BB962C8B-B14F-4D97-AF65-F5344CB8AC3E}">
        <p14:creationId xmlns:p14="http://schemas.microsoft.com/office/powerpoint/2010/main" val="5257771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String </a:t>
            </a:r>
            <a:r>
              <a:rPr lang="de-DE" dirty="0" err="1" smtClean="0"/>
              <a:t>instrument</a:t>
            </a:r>
            <a:r>
              <a:rPr lang="de-DE" dirty="0" smtClean="0"/>
              <a:t> </a:t>
            </a:r>
            <a:br>
              <a:rPr lang="de-DE" dirty="0" smtClean="0"/>
            </a:br>
            <a:r>
              <a:rPr lang="de-DE" dirty="0" err="1" smtClean="0"/>
              <a:t>damping</a:t>
            </a:r>
            <a:r>
              <a:rPr lang="de-DE" dirty="0" smtClean="0"/>
              <a:t> </a:t>
            </a:r>
            <a:r>
              <a:rPr lang="de-DE" dirty="0" err="1" smtClean="0"/>
              <a:t>dependency</a:t>
            </a:r>
            <a:r>
              <a:rPr lang="de-DE" dirty="0" smtClean="0"/>
              <a:t> on </a:t>
            </a:r>
            <a:br>
              <a:rPr lang="de-DE" dirty="0" smtClean="0"/>
            </a:br>
            <a:r>
              <a:rPr lang="de-DE" dirty="0" err="1" smtClean="0"/>
              <a:t>antivibration</a:t>
            </a:r>
            <a:r>
              <a:rPr lang="de-DE" dirty="0" smtClean="0"/>
              <a:t> </a:t>
            </a:r>
            <a:r>
              <a:rPr lang="de-DE" dirty="0" err="1" smtClean="0"/>
              <a:t>parameter</a:t>
            </a:r>
            <a:r>
              <a:rPr lang="de-DE" dirty="0" smtClean="0"/>
              <a:t> </a:t>
            </a:r>
            <a:r>
              <a:rPr lang="el-GR" dirty="0" smtClean="0"/>
              <a:t>ρ</a:t>
            </a:r>
            <a:r>
              <a:rPr lang="de-DE" dirty="0" smtClean="0"/>
              <a:t>/c</a:t>
            </a:r>
            <a:endParaRPr lang="de-DE"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916832"/>
            <a:ext cx="8831039" cy="3348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467544" y="5733256"/>
            <a:ext cx="8136904" cy="646331"/>
          </a:xfrm>
          <a:prstGeom prst="rect">
            <a:avLst/>
          </a:prstGeom>
          <a:noFill/>
        </p:spPr>
        <p:txBody>
          <a:bodyPr wrap="square" rtlCol="0">
            <a:spAutoFit/>
          </a:bodyPr>
          <a:lstStyle/>
          <a:p>
            <a:r>
              <a:rPr lang="de-DE" dirty="0" err="1" smtClean="0"/>
              <a:t>From</a:t>
            </a:r>
            <a:r>
              <a:rPr lang="de-DE" dirty="0" smtClean="0"/>
              <a:t>: Shigeru </a:t>
            </a:r>
            <a:r>
              <a:rPr lang="de-DE" dirty="0" err="1" smtClean="0"/>
              <a:t>Yoshikawa</a:t>
            </a:r>
            <a:r>
              <a:rPr lang="de-DE" dirty="0" smtClean="0"/>
              <a:t>:</a:t>
            </a:r>
            <a:r>
              <a:rPr lang="de-DE" dirty="0"/>
              <a:t> </a:t>
            </a:r>
            <a:r>
              <a:rPr lang="en-US" b="1" dirty="0" smtClean="0"/>
              <a:t>Acoustical </a:t>
            </a:r>
            <a:r>
              <a:rPr lang="en-US" b="1" dirty="0"/>
              <a:t>classification of woods for string </a:t>
            </a:r>
            <a:r>
              <a:rPr lang="en-US" b="1" dirty="0" smtClean="0"/>
              <a:t>instruments. JASA 122 (1), 568-573, 2012.</a:t>
            </a:r>
            <a:endParaRPr lang="en-US" b="1" dirty="0"/>
          </a:p>
        </p:txBody>
      </p:sp>
    </p:spTree>
    <p:extLst>
      <p:ext uri="{BB962C8B-B14F-4D97-AF65-F5344CB8AC3E}">
        <p14:creationId xmlns:p14="http://schemas.microsoft.com/office/powerpoint/2010/main" val="5158506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9490" y="141333"/>
            <a:ext cx="4844998" cy="3201717"/>
          </a:xfrm>
          <a:prstGeom prst="rect">
            <a:avLst/>
          </a:prstGeom>
          <a:solidFill>
            <a:srgbClr val="FFFFFF"/>
          </a:solidFill>
        </p:spPr>
      </p:pic>
      <p:pic>
        <p:nvPicPr>
          <p:cNvPr id="20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3236" y="3501008"/>
            <a:ext cx="5066748" cy="3287549"/>
          </a:xfrm>
          <a:prstGeom prst="rect">
            <a:avLst/>
          </a:prstGeom>
          <a:solidFill>
            <a:srgbClr val="FFFFFF"/>
          </a:solidFill>
        </p:spPr>
      </p:pic>
      <p:sp>
        <p:nvSpPr>
          <p:cNvPr id="4"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6" name="Rectangle 5"/>
          <p:cNvSpPr>
            <a:spLocks noChangeArrowheads="1"/>
          </p:cNvSpPr>
          <p:nvPr/>
        </p:nvSpPr>
        <p:spPr bwMode="auto">
          <a:xfrm>
            <a:off x="0" y="76819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de-DE" sz="1100" b="0" i="0" u="none" strike="noStrike" cap="none" normalizeH="0" baseline="0" smtClean="0">
                <a:ln>
                  <a:noFill/>
                </a:ln>
                <a:solidFill>
                  <a:srgbClr val="000000"/>
                </a:solidFill>
                <a:effectLst/>
                <a:latin typeface="Courier"/>
                <a:ea typeface="Times New Roman" pitchFamily="18" charset="0"/>
                <a:cs typeface="Arial" pitchFamily="34" charset="0"/>
              </a:rPr>
              <a:t>Fig. 8: Amplitudes relative to 760 Torr of the piezo measurements on the wooden plate in dB. Contrary to the clear picture with the microphone measurements, the vibrational energy on the plate is much less consistent and does not follow simple rules. In the high frequency range from about 2 kHz the tendency is quite clear, the negative dB values point to an increase of energy on the plate with decreasing vacuum consistent with the expectation. Still in the low and middle range the behavior is much more complex and not yet understood.</a:t>
            </a:r>
            <a:endParaRPr kumimoji="0" lang="en-US" altLang="de-DE"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Textfeld 6"/>
          <p:cNvSpPr txBox="1"/>
          <p:nvPr/>
        </p:nvSpPr>
        <p:spPr>
          <a:xfrm>
            <a:off x="35496" y="332656"/>
            <a:ext cx="3600400" cy="5355312"/>
          </a:xfrm>
          <a:prstGeom prst="rect">
            <a:avLst/>
          </a:prstGeom>
          <a:noFill/>
        </p:spPr>
        <p:txBody>
          <a:bodyPr wrap="square" rtlCol="0">
            <a:spAutoFit/>
          </a:bodyPr>
          <a:lstStyle/>
          <a:p>
            <a:r>
              <a:rPr lang="de-DE" b="1" dirty="0" err="1" smtClean="0"/>
              <a:t>Vacuum</a:t>
            </a:r>
            <a:r>
              <a:rPr lang="de-DE" b="1" dirty="0" smtClean="0"/>
              <a:t> </a:t>
            </a:r>
            <a:r>
              <a:rPr lang="de-DE" b="1" dirty="0" err="1" smtClean="0"/>
              <a:t>experiment</a:t>
            </a:r>
            <a:endParaRPr lang="de-DE" b="1" dirty="0" smtClean="0"/>
          </a:p>
          <a:p>
            <a:r>
              <a:rPr lang="de-DE" dirty="0" err="1" smtClean="0"/>
              <a:t>Thünen</a:t>
            </a:r>
            <a:r>
              <a:rPr lang="de-DE" dirty="0" smtClean="0"/>
              <a:t> Institute, Hamburg</a:t>
            </a:r>
          </a:p>
          <a:p>
            <a:endParaRPr lang="de-DE" dirty="0"/>
          </a:p>
          <a:p>
            <a:r>
              <a:rPr lang="de-DE" dirty="0" smtClean="0"/>
              <a:t>30x30cm </a:t>
            </a:r>
            <a:r>
              <a:rPr lang="de-DE" dirty="0" err="1" smtClean="0"/>
              <a:t>plate</a:t>
            </a:r>
            <a:r>
              <a:rPr lang="de-DE" dirty="0" smtClean="0"/>
              <a:t>, sine </a:t>
            </a:r>
            <a:r>
              <a:rPr lang="de-DE" dirty="0" err="1" smtClean="0"/>
              <a:t>sweep</a:t>
            </a:r>
            <a:endParaRPr lang="de-DE" dirty="0" smtClean="0"/>
          </a:p>
          <a:p>
            <a:endParaRPr lang="de-DE" dirty="0"/>
          </a:p>
          <a:p>
            <a:endParaRPr lang="de-DE" dirty="0" smtClean="0"/>
          </a:p>
          <a:p>
            <a:r>
              <a:rPr lang="de-DE" dirty="0" smtClean="0"/>
              <a:t>Radiation </a:t>
            </a:r>
          </a:p>
          <a:p>
            <a:r>
              <a:rPr lang="de-DE" dirty="0" smtClean="0"/>
              <a:t>(</a:t>
            </a:r>
            <a:r>
              <a:rPr lang="de-DE" dirty="0" err="1" smtClean="0"/>
              <a:t>microphone</a:t>
            </a:r>
            <a:r>
              <a:rPr lang="de-DE" dirty="0" smtClean="0"/>
              <a:t>)</a:t>
            </a:r>
            <a:endParaRPr lang="de-DE" dirty="0"/>
          </a:p>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r>
              <a:rPr lang="de-DE" dirty="0" err="1" smtClean="0"/>
              <a:t>Energy</a:t>
            </a:r>
            <a:r>
              <a:rPr lang="de-DE" dirty="0" smtClean="0"/>
              <a:t> on </a:t>
            </a:r>
            <a:r>
              <a:rPr lang="de-DE" dirty="0" err="1" smtClean="0"/>
              <a:t>plate</a:t>
            </a:r>
            <a:endParaRPr lang="de-DE" dirty="0" smtClean="0"/>
          </a:p>
          <a:p>
            <a:r>
              <a:rPr lang="de-DE" dirty="0" smtClean="0"/>
              <a:t>(</a:t>
            </a:r>
            <a:r>
              <a:rPr lang="de-DE" dirty="0" err="1" smtClean="0"/>
              <a:t>piezo</a:t>
            </a:r>
            <a:r>
              <a:rPr lang="de-DE" dirty="0" smtClean="0"/>
              <a:t>)</a:t>
            </a:r>
            <a:endParaRPr lang="de-DE" dirty="0"/>
          </a:p>
        </p:txBody>
      </p:sp>
    </p:spTree>
    <p:extLst>
      <p:ext uri="{BB962C8B-B14F-4D97-AF65-F5344CB8AC3E}">
        <p14:creationId xmlns:p14="http://schemas.microsoft.com/office/powerpoint/2010/main" val="1865709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476672"/>
            <a:ext cx="8229600" cy="1143000"/>
          </a:xfrm>
        </p:spPr>
        <p:txBody>
          <a:bodyPr>
            <a:normAutofit fontScale="90000"/>
          </a:bodyPr>
          <a:lstStyle/>
          <a:p>
            <a:r>
              <a:rPr lang="de-DE" dirty="0" smtClean="0"/>
              <a:t>Wood </a:t>
            </a:r>
            <a:r>
              <a:rPr lang="de-DE" dirty="0" err="1" smtClean="0"/>
              <a:t>damping</a:t>
            </a:r>
            <a:r>
              <a:rPr lang="de-DE" dirty="0" smtClean="0"/>
              <a:t> </a:t>
            </a:r>
            <a:br>
              <a:rPr lang="de-DE" dirty="0" smtClean="0"/>
            </a:br>
            <a:r>
              <a:rPr lang="de-DE" dirty="0" err="1" smtClean="0"/>
              <a:t>correlation</a:t>
            </a:r>
            <a:r>
              <a:rPr lang="de-DE" dirty="0" smtClean="0"/>
              <a:t> </a:t>
            </a:r>
            <a:r>
              <a:rPr lang="de-DE" dirty="0" err="1" smtClean="0"/>
              <a:t>with</a:t>
            </a:r>
            <a:r>
              <a:rPr lang="de-DE" dirty="0" smtClean="0"/>
              <a:t> </a:t>
            </a:r>
            <a:r>
              <a:rPr lang="de-DE" dirty="0" err="1" smtClean="0"/>
              <a:t>Young‘s</a:t>
            </a:r>
            <a:r>
              <a:rPr lang="de-DE" dirty="0" smtClean="0"/>
              <a:t> </a:t>
            </a:r>
            <a:r>
              <a:rPr lang="de-DE" dirty="0" err="1" smtClean="0"/>
              <a:t>modulus</a:t>
            </a:r>
            <a:r>
              <a:rPr lang="de-DE" dirty="0" smtClean="0"/>
              <a:t>, </a:t>
            </a:r>
            <a:br>
              <a:rPr lang="de-DE" dirty="0" smtClean="0"/>
            </a:br>
            <a:r>
              <a:rPr lang="de-DE" dirty="0" smtClean="0"/>
              <a:t>not </a:t>
            </a:r>
            <a:r>
              <a:rPr lang="de-DE" dirty="0" err="1" smtClean="0"/>
              <a:t>with</a:t>
            </a:r>
            <a:r>
              <a:rPr lang="de-DE" dirty="0" smtClean="0"/>
              <a:t> </a:t>
            </a:r>
            <a:r>
              <a:rPr lang="de-DE" dirty="0" err="1" smtClean="0"/>
              <a:t>density</a:t>
            </a:r>
            <a:endParaRPr lang="de-DE"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492896"/>
            <a:ext cx="8177213" cy="3087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683568" y="5733256"/>
            <a:ext cx="7488832" cy="923330"/>
          </a:xfrm>
          <a:prstGeom prst="rect">
            <a:avLst/>
          </a:prstGeom>
          <a:noFill/>
        </p:spPr>
        <p:txBody>
          <a:bodyPr wrap="square" rtlCol="0">
            <a:spAutoFit/>
          </a:bodyPr>
          <a:lstStyle/>
          <a:p>
            <a:r>
              <a:rPr lang="de-DE" dirty="0" err="1" smtClean="0"/>
              <a:t>From</a:t>
            </a:r>
            <a:r>
              <a:rPr lang="de-DE" dirty="0" smtClean="0"/>
              <a:t>: </a:t>
            </a:r>
            <a:r>
              <a:rPr lang="en-US" dirty="0" smtClean="0"/>
              <a:t>Iris </a:t>
            </a:r>
            <a:r>
              <a:rPr lang="en-US" dirty="0" err="1" smtClean="0"/>
              <a:t>Brémaud</a:t>
            </a:r>
            <a:r>
              <a:rPr lang="en-US" dirty="0" smtClean="0"/>
              <a:t>, Joseph </a:t>
            </a:r>
            <a:r>
              <a:rPr lang="en-US" dirty="0" err="1" smtClean="0"/>
              <a:t>Gril</a:t>
            </a:r>
            <a:r>
              <a:rPr lang="en-US" dirty="0"/>
              <a:t> </a:t>
            </a:r>
            <a:r>
              <a:rPr lang="en-US" dirty="0" smtClean="0"/>
              <a:t>&amp; Bernard Thibaut: Anisotropy </a:t>
            </a:r>
            <a:r>
              <a:rPr lang="en-US" dirty="0"/>
              <a:t>of wood vibrational properties: </a:t>
            </a:r>
            <a:r>
              <a:rPr lang="en-US" dirty="0" smtClean="0"/>
              <a:t>dependence on </a:t>
            </a:r>
            <a:r>
              <a:rPr lang="en-US" dirty="0"/>
              <a:t>grain angle and review of literature </a:t>
            </a:r>
            <a:r>
              <a:rPr lang="en-US" dirty="0" smtClean="0"/>
              <a:t>data. </a:t>
            </a:r>
            <a:r>
              <a:rPr lang="de-DE" dirty="0"/>
              <a:t>Wood </a:t>
            </a:r>
            <a:r>
              <a:rPr lang="de-DE" dirty="0" err="1"/>
              <a:t>Sci</a:t>
            </a:r>
            <a:r>
              <a:rPr lang="de-DE" dirty="0"/>
              <a:t> </a:t>
            </a:r>
            <a:r>
              <a:rPr lang="de-DE" dirty="0" err="1"/>
              <a:t>Technol</a:t>
            </a:r>
            <a:r>
              <a:rPr lang="de-DE" dirty="0"/>
              <a:t> (2011) </a:t>
            </a:r>
            <a:r>
              <a:rPr lang="de-DE" dirty="0" smtClean="0"/>
              <a:t>45:735–754. DOI </a:t>
            </a:r>
            <a:r>
              <a:rPr lang="de-DE" dirty="0"/>
              <a:t>10.1007/s00226-010-0393-8</a:t>
            </a:r>
            <a:endParaRPr lang="en-US" dirty="0"/>
          </a:p>
        </p:txBody>
      </p:sp>
    </p:spTree>
    <p:extLst>
      <p:ext uri="{BB962C8B-B14F-4D97-AF65-F5344CB8AC3E}">
        <p14:creationId xmlns:p14="http://schemas.microsoft.com/office/powerpoint/2010/main" val="6368311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Model</a:t>
            </a:r>
            <a:endParaRPr lang="de-DE"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1480" y="1457872"/>
            <a:ext cx="3464298" cy="698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467544" y="1484784"/>
            <a:ext cx="3384376" cy="4247317"/>
          </a:xfrm>
          <a:prstGeom prst="rect">
            <a:avLst/>
          </a:prstGeom>
          <a:noFill/>
        </p:spPr>
        <p:txBody>
          <a:bodyPr wrap="square" rtlCol="0">
            <a:spAutoFit/>
          </a:bodyPr>
          <a:lstStyle/>
          <a:p>
            <a:r>
              <a:rPr lang="de-DE" dirty="0" err="1" smtClean="0"/>
              <a:t>Example</a:t>
            </a:r>
            <a:r>
              <a:rPr lang="de-DE" dirty="0" smtClean="0"/>
              <a:t> </a:t>
            </a:r>
            <a:r>
              <a:rPr lang="de-DE" dirty="0" err="1" smtClean="0"/>
              <a:t>for</a:t>
            </a:r>
            <a:r>
              <a:rPr lang="de-DE" dirty="0" smtClean="0"/>
              <a:t> </a:t>
            </a:r>
            <a:r>
              <a:rPr lang="de-DE" dirty="0" err="1" smtClean="0"/>
              <a:t>only</a:t>
            </a:r>
            <a:r>
              <a:rPr lang="de-DE" dirty="0" smtClean="0"/>
              <a:t> a </a:t>
            </a:r>
            <a:r>
              <a:rPr lang="de-DE" dirty="0" err="1" smtClean="0"/>
              <a:t>single</a:t>
            </a:r>
            <a:r>
              <a:rPr lang="de-DE" dirty="0" smtClean="0"/>
              <a:t> </a:t>
            </a:r>
            <a:r>
              <a:rPr lang="de-DE" dirty="0" err="1" smtClean="0"/>
              <a:t>frequency</a:t>
            </a:r>
            <a:r>
              <a:rPr lang="de-DE" dirty="0" smtClean="0"/>
              <a:t> </a:t>
            </a:r>
            <a:r>
              <a:rPr lang="de-DE" dirty="0" err="1" smtClean="0"/>
              <a:t>damped</a:t>
            </a:r>
            <a:r>
              <a:rPr lang="de-DE" dirty="0" smtClean="0"/>
              <a:t>:</a:t>
            </a:r>
          </a:p>
          <a:p>
            <a:r>
              <a:rPr lang="el-GR" dirty="0" smtClean="0"/>
              <a:t>δ</a:t>
            </a:r>
            <a:r>
              <a:rPr lang="de-DE" dirty="0" smtClean="0"/>
              <a:t>: Dirac </a:t>
            </a:r>
            <a:r>
              <a:rPr lang="de-DE" dirty="0" err="1" smtClean="0"/>
              <a:t>delta</a:t>
            </a:r>
            <a:endParaRPr lang="de-DE" dirty="0" smtClean="0"/>
          </a:p>
          <a:p>
            <a:r>
              <a:rPr lang="de-DE" dirty="0" smtClean="0"/>
              <a:t>E0: Absolute </a:t>
            </a:r>
            <a:r>
              <a:rPr lang="de-DE" dirty="0" err="1" smtClean="0"/>
              <a:t>Young‘s</a:t>
            </a:r>
            <a:r>
              <a:rPr lang="de-DE" dirty="0" smtClean="0"/>
              <a:t> </a:t>
            </a:r>
            <a:r>
              <a:rPr lang="de-DE" dirty="0" err="1" smtClean="0"/>
              <a:t>modulus</a:t>
            </a:r>
            <a:endParaRPr lang="de-DE" dirty="0" smtClean="0"/>
          </a:p>
          <a:p>
            <a:endParaRPr lang="de-DE" dirty="0"/>
          </a:p>
          <a:p>
            <a:r>
              <a:rPr lang="de-DE" dirty="0" smtClean="0"/>
              <a:t>All non-</a:t>
            </a:r>
            <a:r>
              <a:rPr lang="de-DE" dirty="0" err="1" smtClean="0"/>
              <a:t>viscoelastic</a:t>
            </a:r>
            <a:r>
              <a:rPr lang="de-DE" dirty="0" smtClean="0"/>
              <a:t> </a:t>
            </a:r>
            <a:r>
              <a:rPr lang="de-DE" dirty="0" err="1" smtClean="0"/>
              <a:t>frequencies</a:t>
            </a:r>
            <a:r>
              <a:rPr lang="de-DE" dirty="0" smtClean="0"/>
              <a:t> </a:t>
            </a:r>
            <a:r>
              <a:rPr lang="de-DE" dirty="0" err="1" smtClean="0"/>
              <a:t>add</a:t>
            </a:r>
            <a:r>
              <a:rPr lang="de-DE" dirty="0" smtClean="0"/>
              <a:t> </a:t>
            </a:r>
            <a:r>
              <a:rPr lang="de-DE" dirty="0" err="1" smtClean="0"/>
              <a:t>to</a:t>
            </a:r>
            <a:r>
              <a:rPr lang="de-DE" dirty="0" smtClean="0"/>
              <a:t> a Dirac </a:t>
            </a:r>
            <a:r>
              <a:rPr lang="de-DE" dirty="0" err="1" smtClean="0"/>
              <a:t>delta</a:t>
            </a:r>
            <a:r>
              <a:rPr lang="de-DE" dirty="0" smtClean="0"/>
              <a:t> at </a:t>
            </a:r>
            <a:r>
              <a:rPr lang="de-DE" dirty="0" err="1" smtClean="0"/>
              <a:t>the</a:t>
            </a:r>
            <a:r>
              <a:rPr lang="de-DE" dirty="0" smtClean="0"/>
              <a:t> </a:t>
            </a:r>
            <a:r>
              <a:rPr lang="el-GR" dirty="0" smtClean="0"/>
              <a:t>τ</a:t>
            </a:r>
            <a:r>
              <a:rPr lang="de-DE" dirty="0" smtClean="0"/>
              <a:t>=0.</a:t>
            </a:r>
          </a:p>
          <a:p>
            <a:r>
              <a:rPr lang="de-DE" dirty="0" err="1" smtClean="0"/>
              <a:t>Only</a:t>
            </a:r>
            <a:r>
              <a:rPr lang="de-DE" dirty="0" smtClean="0"/>
              <a:t> </a:t>
            </a:r>
            <a:r>
              <a:rPr lang="de-DE" dirty="0" err="1" smtClean="0"/>
              <a:t>the</a:t>
            </a:r>
            <a:r>
              <a:rPr lang="de-DE" dirty="0" smtClean="0"/>
              <a:t> </a:t>
            </a:r>
            <a:r>
              <a:rPr lang="de-DE" dirty="0" err="1" smtClean="0"/>
              <a:t>damping</a:t>
            </a:r>
            <a:r>
              <a:rPr lang="de-DE" dirty="0" smtClean="0"/>
              <a:t> </a:t>
            </a:r>
            <a:r>
              <a:rPr lang="de-DE" dirty="0" err="1" smtClean="0"/>
              <a:t>frequency</a:t>
            </a:r>
            <a:r>
              <a:rPr lang="de-DE" dirty="0" smtClean="0"/>
              <a:t> </a:t>
            </a:r>
            <a:r>
              <a:rPr lang="de-DE" dirty="0" err="1" smtClean="0"/>
              <a:t>leads</a:t>
            </a:r>
            <a:r>
              <a:rPr lang="de-DE" dirty="0" smtClean="0"/>
              <a:t> </a:t>
            </a:r>
            <a:r>
              <a:rPr lang="de-DE" dirty="0" err="1" smtClean="0"/>
              <a:t>to</a:t>
            </a:r>
            <a:r>
              <a:rPr lang="de-DE" dirty="0" smtClean="0"/>
              <a:t> a time </a:t>
            </a:r>
            <a:r>
              <a:rPr lang="de-DE" dirty="0" err="1" smtClean="0"/>
              <a:t>series</a:t>
            </a:r>
            <a:r>
              <a:rPr lang="de-DE" dirty="0" smtClean="0"/>
              <a:t> in </a:t>
            </a:r>
            <a:r>
              <a:rPr lang="el-GR" dirty="0" smtClean="0"/>
              <a:t>τ</a:t>
            </a:r>
            <a:r>
              <a:rPr lang="de-DE" dirty="0" smtClean="0"/>
              <a:t>.</a:t>
            </a:r>
          </a:p>
          <a:p>
            <a:endParaRPr lang="de-DE" dirty="0"/>
          </a:p>
          <a:p>
            <a:r>
              <a:rPr lang="de-DE" dirty="0" err="1"/>
              <a:t>F</a:t>
            </a:r>
            <a:r>
              <a:rPr lang="de-DE" dirty="0" err="1" smtClean="0"/>
              <a:t>requency-dependent</a:t>
            </a:r>
            <a:r>
              <a:rPr lang="de-DE" dirty="0" smtClean="0"/>
              <a:t> </a:t>
            </a:r>
            <a:r>
              <a:rPr lang="de-DE" dirty="0" err="1" smtClean="0"/>
              <a:t>damping</a:t>
            </a:r>
            <a:r>
              <a:rPr lang="de-DE" dirty="0" smtClean="0"/>
              <a:t> </a:t>
            </a:r>
            <a:r>
              <a:rPr lang="de-DE" dirty="0" err="1" smtClean="0"/>
              <a:t>leads</a:t>
            </a:r>
            <a:r>
              <a:rPr lang="de-DE" dirty="0" smtClean="0"/>
              <a:t> </a:t>
            </a:r>
            <a:r>
              <a:rPr lang="de-DE" dirty="0" err="1" smtClean="0"/>
              <a:t>to</a:t>
            </a:r>
            <a:r>
              <a:rPr lang="de-DE" dirty="0" smtClean="0"/>
              <a:t> integral </a:t>
            </a:r>
            <a:r>
              <a:rPr lang="de-DE" dirty="0" err="1" smtClean="0"/>
              <a:t>over</a:t>
            </a:r>
            <a:r>
              <a:rPr lang="de-DE" dirty="0" smtClean="0"/>
              <a:t> </a:t>
            </a:r>
            <a:r>
              <a:rPr lang="de-DE" dirty="0" err="1" smtClean="0"/>
              <a:t>spectrum</a:t>
            </a:r>
            <a:endParaRPr lang="de-DE" dirty="0" smtClean="0"/>
          </a:p>
          <a:p>
            <a:endParaRPr lang="de-DE" dirty="0" smtClean="0"/>
          </a:p>
          <a:p>
            <a:endParaRPr lang="de-DE" dirty="0"/>
          </a:p>
          <a:p>
            <a:endParaRPr lang="de-DE" dirty="0"/>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1480" y="4005064"/>
            <a:ext cx="2972770" cy="1043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57962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0"/>
            <a:ext cx="8229600" cy="1143000"/>
          </a:xfrm>
        </p:spPr>
        <p:txBody>
          <a:bodyPr>
            <a:normAutofit/>
          </a:bodyPr>
          <a:lstStyle/>
          <a:p>
            <a:r>
              <a:rPr lang="de-DE" sz="2800" dirty="0" smtClean="0"/>
              <a:t>f = 306 Hz</a:t>
            </a:r>
            <a:endParaRPr lang="de-DE" sz="2800"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672" y="4069096"/>
            <a:ext cx="6095970" cy="2800336"/>
          </a:xfrm>
          <a:prstGeom prst="rect">
            <a:avLst/>
          </a:prstGeo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5656" y="692696"/>
            <a:ext cx="6048672" cy="3255495"/>
          </a:xfrm>
          <a:prstGeom prst="rect">
            <a:avLst/>
          </a:prstGeom>
        </p:spPr>
      </p:pic>
    </p:spTree>
    <p:extLst>
      <p:ext uri="{BB962C8B-B14F-4D97-AF65-F5344CB8AC3E}">
        <p14:creationId xmlns:p14="http://schemas.microsoft.com/office/powerpoint/2010/main" val="2565200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Microfiber</a:t>
            </a:r>
            <a:r>
              <a:rPr lang="de-DE" dirty="0" smtClean="0"/>
              <a:t> </a:t>
            </a:r>
            <a:r>
              <a:rPr lang="de-DE" dirty="0" err="1" smtClean="0"/>
              <a:t>grain</a:t>
            </a:r>
            <a:r>
              <a:rPr lang="de-DE" dirty="0" smtClean="0"/>
              <a:t> angle </a:t>
            </a:r>
            <a:r>
              <a:rPr lang="de-DE" dirty="0" err="1" smtClean="0"/>
              <a:t>dependency</a:t>
            </a:r>
            <a:endParaRPr lang="de-DE" dirty="0"/>
          </a:p>
        </p:txBody>
      </p:sp>
      <p:sp>
        <p:nvSpPr>
          <p:cNvPr id="4" name="Rechteck 3"/>
          <p:cNvSpPr/>
          <p:nvPr/>
        </p:nvSpPr>
        <p:spPr>
          <a:xfrm>
            <a:off x="179512" y="5157192"/>
            <a:ext cx="8712968" cy="923330"/>
          </a:xfrm>
          <a:prstGeom prst="rect">
            <a:avLst/>
          </a:prstGeom>
        </p:spPr>
        <p:txBody>
          <a:bodyPr wrap="square">
            <a:spAutoFit/>
          </a:bodyPr>
          <a:lstStyle/>
          <a:p>
            <a:r>
              <a:rPr lang="en-US" dirty="0" smtClean="0"/>
              <a:t>From: </a:t>
            </a:r>
            <a:r>
              <a:rPr lang="de-DE" dirty="0" smtClean="0"/>
              <a:t>Iris </a:t>
            </a:r>
            <a:r>
              <a:rPr lang="de-DE" dirty="0" err="1" smtClean="0"/>
              <a:t>Bremaud</a:t>
            </a:r>
            <a:r>
              <a:rPr lang="de-DE" dirty="0" smtClean="0"/>
              <a:t>, Julien </a:t>
            </a:r>
            <a:r>
              <a:rPr lang="de-DE" dirty="0" err="1" smtClean="0"/>
              <a:t>Ruelle</a:t>
            </a:r>
            <a:r>
              <a:rPr lang="de-DE" dirty="0" smtClean="0"/>
              <a:t>, Anne Thibaut, Bernard Thibaut</a:t>
            </a:r>
            <a:r>
              <a:rPr lang="en-US" dirty="0" smtClean="0"/>
              <a:t>: Changes in viscoelastic </a:t>
            </a:r>
            <a:r>
              <a:rPr lang="en-US" dirty="0"/>
              <a:t>vibrational properties </a:t>
            </a:r>
            <a:r>
              <a:rPr lang="en-US" dirty="0" smtClean="0"/>
              <a:t>between compression </a:t>
            </a:r>
            <a:r>
              <a:rPr lang="en-US" dirty="0"/>
              <a:t>and normal wood : roles </a:t>
            </a:r>
            <a:r>
              <a:rPr lang="en-US" dirty="0" smtClean="0"/>
              <a:t>of </a:t>
            </a:r>
            <a:r>
              <a:rPr lang="en-US" dirty="0" err="1" smtClean="0"/>
              <a:t>microbril</a:t>
            </a:r>
            <a:r>
              <a:rPr lang="en-US" dirty="0" smtClean="0"/>
              <a:t> angle </a:t>
            </a:r>
            <a:r>
              <a:rPr lang="de-DE" dirty="0" err="1" smtClean="0"/>
              <a:t>and</a:t>
            </a:r>
            <a:r>
              <a:rPr lang="de-DE" dirty="0" smtClean="0"/>
              <a:t> </a:t>
            </a:r>
            <a:r>
              <a:rPr lang="de-DE" dirty="0" err="1"/>
              <a:t>of</a:t>
            </a:r>
            <a:r>
              <a:rPr lang="de-DE" dirty="0"/>
              <a:t> </a:t>
            </a:r>
            <a:r>
              <a:rPr lang="de-DE" dirty="0" err="1" smtClean="0"/>
              <a:t>lignin</a:t>
            </a:r>
            <a:r>
              <a:rPr lang="de-DE" dirty="0" smtClean="0"/>
              <a:t>. Holzforschung 67(1), 75-85, 2013.</a:t>
            </a:r>
            <a:endParaRPr lang="de-DE"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1880" y="1189790"/>
            <a:ext cx="5426075" cy="398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37" y="1781118"/>
            <a:ext cx="1981200" cy="137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3573016"/>
            <a:ext cx="1978025" cy="136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706241" y="1456805"/>
            <a:ext cx="1898869" cy="369332"/>
          </a:xfrm>
          <a:prstGeom prst="rect">
            <a:avLst/>
          </a:prstGeom>
          <a:noFill/>
        </p:spPr>
        <p:txBody>
          <a:bodyPr wrap="square" rtlCol="0">
            <a:spAutoFit/>
          </a:bodyPr>
          <a:lstStyle/>
          <a:p>
            <a:r>
              <a:rPr lang="de-DE" dirty="0" smtClean="0"/>
              <a:t>Normal </a:t>
            </a:r>
            <a:r>
              <a:rPr lang="de-DE" dirty="0" err="1" smtClean="0"/>
              <a:t>wood</a:t>
            </a:r>
            <a:endParaRPr lang="de-DE" dirty="0"/>
          </a:p>
        </p:txBody>
      </p:sp>
      <p:sp>
        <p:nvSpPr>
          <p:cNvPr id="6" name="Textfeld 5"/>
          <p:cNvSpPr txBox="1"/>
          <p:nvPr/>
        </p:nvSpPr>
        <p:spPr>
          <a:xfrm>
            <a:off x="611560" y="3206098"/>
            <a:ext cx="2088232" cy="369332"/>
          </a:xfrm>
          <a:prstGeom prst="rect">
            <a:avLst/>
          </a:prstGeom>
          <a:noFill/>
        </p:spPr>
        <p:txBody>
          <a:bodyPr wrap="square" rtlCol="0">
            <a:spAutoFit/>
          </a:bodyPr>
          <a:lstStyle/>
          <a:p>
            <a:r>
              <a:rPr lang="de-DE" dirty="0" err="1" smtClean="0"/>
              <a:t>Compression</a:t>
            </a:r>
            <a:r>
              <a:rPr lang="de-DE" dirty="0" smtClean="0"/>
              <a:t> </a:t>
            </a:r>
            <a:r>
              <a:rPr lang="de-DE" dirty="0" err="1" smtClean="0"/>
              <a:t>wood</a:t>
            </a:r>
            <a:endParaRPr lang="de-DE" dirty="0"/>
          </a:p>
        </p:txBody>
      </p:sp>
    </p:spTree>
    <p:extLst>
      <p:ext uri="{BB962C8B-B14F-4D97-AF65-F5344CB8AC3E}">
        <p14:creationId xmlns:p14="http://schemas.microsoft.com/office/powerpoint/2010/main" val="2105993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Leather</a:t>
            </a:r>
            <a:r>
              <a:rPr lang="de-DE" dirty="0" smtClean="0"/>
              <a:t> </a:t>
            </a:r>
            <a:r>
              <a:rPr lang="de-DE" dirty="0" err="1" smtClean="0"/>
              <a:t>glass</a:t>
            </a:r>
            <a:r>
              <a:rPr lang="de-DE" dirty="0" smtClean="0"/>
              <a:t> </a:t>
            </a:r>
            <a:r>
              <a:rPr lang="de-DE" dirty="0" err="1" smtClean="0"/>
              <a:t>transition</a:t>
            </a:r>
            <a:r>
              <a:rPr lang="de-DE" dirty="0" smtClean="0"/>
              <a:t> </a:t>
            </a:r>
            <a:r>
              <a:rPr lang="de-DE" dirty="0" err="1" smtClean="0"/>
              <a:t>damping</a:t>
            </a:r>
            <a:endParaRPr lang="de-DE" dirty="0"/>
          </a:p>
        </p:txBody>
      </p:sp>
      <p:pic>
        <p:nvPicPr>
          <p:cNvPr id="9" name="Grafi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56" y="1238805"/>
            <a:ext cx="5472608" cy="4248887"/>
          </a:xfrm>
          <a:prstGeom prst="rect">
            <a:avLst/>
          </a:prstGeom>
        </p:spPr>
      </p:pic>
      <p:sp>
        <p:nvSpPr>
          <p:cNvPr id="12" name="Textfeld 11"/>
          <p:cNvSpPr txBox="1"/>
          <p:nvPr/>
        </p:nvSpPr>
        <p:spPr>
          <a:xfrm>
            <a:off x="611560" y="5661248"/>
            <a:ext cx="7848872" cy="646331"/>
          </a:xfrm>
          <a:prstGeom prst="rect">
            <a:avLst/>
          </a:prstGeom>
          <a:noFill/>
        </p:spPr>
        <p:txBody>
          <a:bodyPr wrap="square" rtlCol="0">
            <a:spAutoFit/>
          </a:bodyPr>
          <a:lstStyle/>
          <a:p>
            <a:r>
              <a:rPr lang="de-DE" dirty="0" err="1" smtClean="0"/>
              <a:t>From</a:t>
            </a:r>
            <a:r>
              <a:rPr lang="de-DE" dirty="0" smtClean="0"/>
              <a:t>: </a:t>
            </a:r>
            <a:r>
              <a:rPr lang="de-DE" dirty="0" err="1"/>
              <a:t>Sujeevini</a:t>
            </a:r>
            <a:r>
              <a:rPr lang="de-DE" dirty="0"/>
              <a:t> </a:t>
            </a:r>
            <a:r>
              <a:rPr lang="de-DE" dirty="0" err="1" smtClean="0"/>
              <a:t>Jeyapalina</a:t>
            </a:r>
            <a:r>
              <a:rPr lang="de-DE" dirty="0" smtClean="0"/>
              <a:t>. Studies on </a:t>
            </a:r>
            <a:r>
              <a:rPr lang="de-DE" dirty="0" err="1" smtClean="0"/>
              <a:t>the</a:t>
            </a:r>
            <a:r>
              <a:rPr lang="de-DE" dirty="0" smtClean="0"/>
              <a:t> hydro-thermal </a:t>
            </a:r>
            <a:r>
              <a:rPr lang="de-DE" dirty="0" err="1" smtClean="0"/>
              <a:t>and</a:t>
            </a:r>
            <a:r>
              <a:rPr lang="de-DE" dirty="0" smtClean="0"/>
              <a:t> </a:t>
            </a:r>
            <a:r>
              <a:rPr lang="de-DE" dirty="0" err="1" smtClean="0"/>
              <a:t>viscoelastic</a:t>
            </a:r>
            <a:r>
              <a:rPr lang="de-DE" dirty="0" smtClean="0"/>
              <a:t> </a:t>
            </a:r>
            <a:r>
              <a:rPr lang="de-DE" dirty="0" err="1" smtClean="0"/>
              <a:t>properties</a:t>
            </a:r>
            <a:r>
              <a:rPr lang="de-DE" dirty="0" smtClean="0"/>
              <a:t> </a:t>
            </a:r>
            <a:r>
              <a:rPr lang="de-DE" dirty="0" err="1" smtClean="0"/>
              <a:t>of</a:t>
            </a:r>
            <a:r>
              <a:rPr lang="de-DE" dirty="0" smtClean="0"/>
              <a:t> </a:t>
            </a:r>
            <a:r>
              <a:rPr lang="de-DE" dirty="0" err="1" smtClean="0"/>
              <a:t>leather</a:t>
            </a:r>
            <a:r>
              <a:rPr lang="de-DE" dirty="0" smtClean="0"/>
              <a:t>. </a:t>
            </a:r>
            <a:r>
              <a:rPr lang="de-DE" dirty="0" err="1" smtClean="0"/>
              <a:t>PhD</a:t>
            </a:r>
            <a:r>
              <a:rPr lang="de-DE" dirty="0" smtClean="0"/>
              <a:t>, Leichester 2004.</a:t>
            </a:r>
            <a:endParaRPr lang="de-DE" dirty="0"/>
          </a:p>
        </p:txBody>
      </p:sp>
    </p:spTree>
    <p:extLst>
      <p:ext uri="{BB962C8B-B14F-4D97-AF65-F5344CB8AC3E}">
        <p14:creationId xmlns:p14="http://schemas.microsoft.com/office/powerpoint/2010/main" val="257084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5" y="1052737"/>
            <a:ext cx="5169462" cy="4392488"/>
          </a:xfrm>
          <a:prstGeom prst="rect">
            <a:avLst/>
          </a:prstGeo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096" y="1975092"/>
            <a:ext cx="3605121" cy="2589021"/>
          </a:xfrm>
          <a:prstGeom prst="rect">
            <a:avLst/>
          </a:prstGeom>
        </p:spPr>
      </p:pic>
    </p:spTree>
    <p:extLst>
      <p:ext uri="{BB962C8B-B14F-4D97-AF65-F5344CB8AC3E}">
        <p14:creationId xmlns:p14="http://schemas.microsoft.com/office/powerpoint/2010/main" val="1040067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Models </a:t>
            </a:r>
            <a:r>
              <a:rPr lang="de-DE" dirty="0" err="1" smtClean="0"/>
              <a:t>of</a:t>
            </a:r>
            <a:r>
              <a:rPr lang="de-DE" dirty="0" smtClean="0"/>
              <a:t> internal </a:t>
            </a:r>
            <a:r>
              <a:rPr lang="de-DE" dirty="0" err="1" smtClean="0"/>
              <a:t>damping</a:t>
            </a:r>
            <a:endParaRPr lang="de-DE" dirty="0"/>
          </a:p>
        </p:txBody>
      </p:sp>
      <p:sp>
        <p:nvSpPr>
          <p:cNvPr id="3" name="Inhaltsplatzhalter 2"/>
          <p:cNvSpPr>
            <a:spLocks noGrp="1"/>
          </p:cNvSpPr>
          <p:nvPr>
            <p:ph idx="1"/>
          </p:nvPr>
        </p:nvSpPr>
        <p:spPr/>
        <p:txBody>
          <a:bodyPr/>
          <a:lstStyle/>
          <a:p>
            <a:r>
              <a:rPr lang="de-DE" sz="2000" dirty="0" smtClean="0"/>
              <a:t>Thermal </a:t>
            </a:r>
            <a:r>
              <a:rPr lang="de-DE" sz="2000" dirty="0" err="1" smtClean="0"/>
              <a:t>losses</a:t>
            </a:r>
            <a:r>
              <a:rPr lang="de-DE" sz="2000" dirty="0" smtClean="0"/>
              <a:t> (</a:t>
            </a:r>
            <a:r>
              <a:rPr lang="de-DE" sz="2000" dirty="0" err="1" smtClean="0"/>
              <a:t>Zener</a:t>
            </a:r>
            <a:r>
              <a:rPr lang="de-DE" sz="2000" dirty="0" smtClean="0"/>
              <a:t>, Harris)</a:t>
            </a:r>
          </a:p>
          <a:p>
            <a:r>
              <a:rPr lang="de-DE" sz="2000" dirty="0" err="1" smtClean="0"/>
              <a:t>Molecular</a:t>
            </a:r>
            <a:r>
              <a:rPr lang="de-DE" sz="2000" dirty="0" smtClean="0"/>
              <a:t> </a:t>
            </a:r>
            <a:r>
              <a:rPr lang="de-DE" sz="2000" dirty="0" err="1" smtClean="0"/>
              <a:t>conformational</a:t>
            </a:r>
            <a:r>
              <a:rPr lang="de-DE" sz="2000" dirty="0" smtClean="0"/>
              <a:t> </a:t>
            </a:r>
            <a:r>
              <a:rPr lang="de-DE" sz="2000" dirty="0" err="1" smtClean="0"/>
              <a:t>changes</a:t>
            </a:r>
            <a:r>
              <a:rPr lang="de-DE" sz="2000" dirty="0" smtClean="0"/>
              <a:t> (</a:t>
            </a:r>
            <a:r>
              <a:rPr lang="de-DE" sz="2000" dirty="0" err="1" smtClean="0"/>
              <a:t>Glassstone</a:t>
            </a:r>
            <a:r>
              <a:rPr lang="de-DE" sz="2000" dirty="0" smtClean="0"/>
              <a:t>, </a:t>
            </a:r>
            <a:r>
              <a:rPr lang="de-DE" sz="2000" dirty="0" err="1" smtClean="0"/>
              <a:t>Laidler</a:t>
            </a:r>
            <a:r>
              <a:rPr lang="de-DE" sz="2000" dirty="0" smtClean="0"/>
              <a:t>, </a:t>
            </a:r>
            <a:r>
              <a:rPr lang="de-DE" sz="2000" dirty="0" err="1" smtClean="0"/>
              <a:t>Eyring</a:t>
            </a:r>
            <a:r>
              <a:rPr lang="de-DE" sz="2000" dirty="0" smtClean="0"/>
              <a:t>)</a:t>
            </a:r>
          </a:p>
          <a:p>
            <a:endParaRPr lang="de-DE" dirty="0" smtClean="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760" y="2554998"/>
            <a:ext cx="2788275" cy="2074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6288" y="2586425"/>
            <a:ext cx="5940168" cy="3285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539552" y="6237312"/>
            <a:ext cx="8352928" cy="646331"/>
          </a:xfrm>
          <a:prstGeom prst="rect">
            <a:avLst/>
          </a:prstGeom>
          <a:noFill/>
        </p:spPr>
        <p:txBody>
          <a:bodyPr wrap="square" rtlCol="0">
            <a:spAutoFit/>
          </a:bodyPr>
          <a:lstStyle/>
          <a:p>
            <a:r>
              <a:rPr lang="de-DE" dirty="0" err="1" smtClean="0"/>
              <a:t>From</a:t>
            </a:r>
            <a:r>
              <a:rPr lang="de-DE" dirty="0" smtClean="0"/>
              <a:t>: </a:t>
            </a:r>
            <a:r>
              <a:rPr lang="en-US" dirty="0" smtClean="0"/>
              <a:t>Alfred D. French and Glenn P. Johnson: Advanced </a:t>
            </a:r>
            <a:r>
              <a:rPr lang="en-US" dirty="0"/>
              <a:t>conformational energy surfaces for </a:t>
            </a:r>
            <a:r>
              <a:rPr lang="en-US" dirty="0" err="1" smtClean="0"/>
              <a:t>cellobiose</a:t>
            </a:r>
            <a:r>
              <a:rPr lang="en-US" dirty="0" smtClean="0"/>
              <a:t>. </a:t>
            </a:r>
            <a:r>
              <a:rPr lang="de-DE" dirty="0"/>
              <a:t>Cellulose 11: 449–462, 2004.</a:t>
            </a:r>
            <a:endParaRPr lang="en-US" dirty="0"/>
          </a:p>
        </p:txBody>
      </p:sp>
    </p:spTree>
    <p:extLst>
      <p:ext uri="{BB962C8B-B14F-4D97-AF65-F5344CB8AC3E}">
        <p14:creationId xmlns:p14="http://schemas.microsoft.com/office/powerpoint/2010/main" val="2936181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Thermal </a:t>
            </a:r>
            <a:r>
              <a:rPr lang="de-DE" dirty="0" err="1" smtClean="0"/>
              <a:t>losses</a:t>
            </a:r>
            <a:r>
              <a:rPr lang="de-DE" dirty="0" smtClean="0"/>
              <a:t> </a:t>
            </a:r>
            <a:r>
              <a:rPr lang="de-DE" dirty="0" err="1" smtClean="0"/>
              <a:t>produce</a:t>
            </a:r>
            <a:r>
              <a:rPr lang="de-DE" dirty="0" smtClean="0"/>
              <a:t> band </a:t>
            </a:r>
            <a:r>
              <a:rPr lang="de-DE" dirty="0" err="1" smtClean="0"/>
              <a:t>gaps</a:t>
            </a:r>
            <a:endParaRPr lang="de-D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430778"/>
            <a:ext cx="6093296" cy="4569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755576" y="6093296"/>
            <a:ext cx="8136904" cy="923330"/>
          </a:xfrm>
          <a:prstGeom prst="rect">
            <a:avLst/>
          </a:prstGeom>
          <a:noFill/>
        </p:spPr>
        <p:txBody>
          <a:bodyPr wrap="square" rtlCol="0">
            <a:spAutoFit/>
          </a:bodyPr>
          <a:lstStyle/>
          <a:p>
            <a:r>
              <a:rPr lang="de-DE" dirty="0" err="1" smtClean="0"/>
              <a:t>From</a:t>
            </a:r>
            <a:r>
              <a:rPr lang="de-DE" dirty="0" smtClean="0"/>
              <a:t>: </a:t>
            </a:r>
            <a:r>
              <a:rPr lang="de-DE" i="1" dirty="0"/>
              <a:t>A.D. Pierce: </a:t>
            </a:r>
            <a:r>
              <a:rPr lang="en-US" i="1" dirty="0"/>
              <a:t>Intrinsic damping, relaxation processes, and internal friction in vibrating systems. POMA 9, </a:t>
            </a:r>
            <a:r>
              <a:rPr lang="en-US" i="1" dirty="0" smtClean="0"/>
              <a:t>2010</a:t>
            </a:r>
            <a:endParaRPr lang="de-DE" dirty="0"/>
          </a:p>
          <a:p>
            <a:endParaRPr lang="de-DE" dirty="0"/>
          </a:p>
        </p:txBody>
      </p:sp>
    </p:spTree>
    <p:extLst>
      <p:ext uri="{BB962C8B-B14F-4D97-AF65-F5344CB8AC3E}">
        <p14:creationId xmlns:p14="http://schemas.microsoft.com/office/powerpoint/2010/main" val="1523160340"/>
      </p:ext>
    </p:extLst>
  </p:cSld>
  <p:clrMapOvr>
    <a:masterClrMapping/>
  </p:clrMapOvr>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1161</Words>
  <Application>Microsoft Office PowerPoint</Application>
  <PresentationFormat>Bildschirmpräsentation (4:3)</PresentationFormat>
  <Paragraphs>248</Paragraphs>
  <Slides>41</Slides>
  <Notes>3</Notes>
  <HiddenSlides>0</HiddenSlides>
  <MMClips>11</MMClips>
  <ScaleCrop>false</ScaleCrop>
  <HeadingPairs>
    <vt:vector size="4" baseType="variant">
      <vt:variant>
        <vt:lpstr>Design</vt:lpstr>
      </vt:variant>
      <vt:variant>
        <vt:i4>1</vt:i4>
      </vt:variant>
      <vt:variant>
        <vt:lpstr>Folientitel</vt:lpstr>
      </vt:variant>
      <vt:variant>
        <vt:i4>41</vt:i4>
      </vt:variant>
    </vt:vector>
  </HeadingPairs>
  <TitlesOfParts>
    <vt:vector size="42" baseType="lpstr">
      <vt:lpstr>Larissa</vt:lpstr>
      <vt:lpstr>Viscoelastic internal damping  finite-difference model  for musical instruments  physical model sound production</vt:lpstr>
      <vt:lpstr>Importance of internal damping</vt:lpstr>
      <vt:lpstr>Soundboard wood damping</vt:lpstr>
      <vt:lpstr>Wood damping  correlation with Young‘s modulus,  not with density</vt:lpstr>
      <vt:lpstr>Microfiber grain angle dependency</vt:lpstr>
      <vt:lpstr>Leather glass transition damping</vt:lpstr>
      <vt:lpstr>PowerPoint-Präsentation</vt:lpstr>
      <vt:lpstr>Models of internal damping</vt:lpstr>
      <vt:lpstr>Thermal losses produce band gaps</vt:lpstr>
      <vt:lpstr>Kinds of damping</vt:lpstr>
      <vt:lpstr>Modelling the frequency band gap of damping: Maxwell / Kelvin-Voigt model</vt:lpstr>
      <vt:lpstr>Fractional model, FEM calculation</vt:lpstr>
      <vt:lpstr>Complex Young‘s modulus</vt:lpstr>
      <vt:lpstr>Model</vt:lpstr>
      <vt:lpstr>Model</vt:lpstr>
      <vt:lpstr>Discrete model</vt:lpstr>
      <vt:lpstr>Model parameters</vt:lpstr>
      <vt:lpstr>Computation time</vt:lpstr>
      <vt:lpstr>Result Target f = 4174 Hz</vt:lpstr>
      <vt:lpstr>PowerPoint-Präsentation</vt:lpstr>
      <vt:lpstr>PowerPoint-Präsentation</vt:lpstr>
      <vt:lpstr>PowerPoint-Präsentation</vt:lpstr>
      <vt:lpstr>Mass point, Spetra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Energy supply by overshooting</vt:lpstr>
      <vt:lpstr>Examples</vt:lpstr>
      <vt:lpstr>Summery</vt:lpstr>
      <vt:lpstr>Future work</vt:lpstr>
      <vt:lpstr>String instrument  damping dependency on  antivibration parameter ρ/c</vt:lpstr>
      <vt:lpstr>PowerPoint-Präsentation</vt:lpstr>
      <vt:lpstr>Model</vt:lpstr>
      <vt:lpstr>f = 306 Hz</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Viscoelastic internal damping  finite-difference model  for musical instruments  physical model sound production</dc:title>
  <dc:creator>HP</dc:creator>
  <cp:lastModifiedBy>HP</cp:lastModifiedBy>
  <cp:revision>99</cp:revision>
  <dcterms:created xsi:type="dcterms:W3CDTF">2017-06-09T08:50:31Z</dcterms:created>
  <dcterms:modified xsi:type="dcterms:W3CDTF">2017-12-14T15:34:47Z</dcterms:modified>
</cp:coreProperties>
</file>